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1069" r:id="rId3"/>
    <p:sldId id="1070" r:id="rId4"/>
    <p:sldId id="1066" r:id="rId5"/>
    <p:sldId id="1060" r:id="rId6"/>
    <p:sldId id="286" r:id="rId7"/>
    <p:sldId id="1065" r:id="rId8"/>
    <p:sldId id="1061" r:id="rId9"/>
    <p:sldId id="1062" r:id="rId10"/>
    <p:sldId id="1058" r:id="rId11"/>
    <p:sldId id="1037" r:id="rId12"/>
    <p:sldId id="1078" r:id="rId13"/>
    <p:sldId id="1072" r:id="rId14"/>
    <p:sldId id="268" r:id="rId15"/>
    <p:sldId id="260" r:id="rId16"/>
    <p:sldId id="1083" r:id="rId17"/>
    <p:sldId id="261" r:id="rId18"/>
    <p:sldId id="262" r:id="rId19"/>
    <p:sldId id="1049" r:id="rId20"/>
    <p:sldId id="655" r:id="rId21"/>
    <p:sldId id="1040" r:id="rId22"/>
    <p:sldId id="1046" r:id="rId23"/>
    <p:sldId id="1051" r:id="rId24"/>
    <p:sldId id="1048" r:id="rId25"/>
    <p:sldId id="266" r:id="rId26"/>
    <p:sldId id="1073" r:id="rId27"/>
    <p:sldId id="278" r:id="rId28"/>
    <p:sldId id="269" r:id="rId29"/>
    <p:sldId id="279" r:id="rId30"/>
    <p:sldId id="280" r:id="rId31"/>
    <p:sldId id="1075" r:id="rId32"/>
    <p:sldId id="1077" r:id="rId33"/>
    <p:sldId id="1076" r:id="rId34"/>
    <p:sldId id="1074" r:id="rId35"/>
    <p:sldId id="276" r:id="rId36"/>
    <p:sldId id="277" r:id="rId37"/>
    <p:sldId id="270" r:id="rId38"/>
  </p:sldIdLst>
  <p:sldSz cx="12192000" cy="6858000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CC6600"/>
    <a:srgbClr val="CE7114"/>
    <a:srgbClr val="996633"/>
    <a:srgbClr val="AE5F11"/>
    <a:srgbClr val="EFDD31"/>
    <a:srgbClr val="CC9900"/>
    <a:srgbClr val="D1A171"/>
    <a:srgbClr val="AF3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A713-4101-455F-BD69-CD08B9D334D3}" type="datetimeFigureOut">
              <a:rPr lang="ko-KR" altLang="en-US" smtClean="0"/>
              <a:t>2022-01-10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6619-D1D3-4F22-8BB5-BEE3D160E3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3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7568-40F7-4EC3-937A-CA897B22E9C9}" type="datetimeFigureOut">
              <a:rPr lang="ko-KR" altLang="en-US" smtClean="0"/>
              <a:t>2022-01-10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7D352-9FDC-4360-93E2-061C39CC9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5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962F95FD-8C44-4FD3-B05B-90377AE2F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A3362590-FDCA-4C2A-9BCA-049E42468F0E}" type="slidenum">
              <a:rPr lang="en-US" altLang="ko-KR" sz="1000">
                <a:solidFill>
                  <a:schemeClr val="tx1"/>
                </a:solidFill>
              </a:rPr>
              <a:pPr/>
              <a:t>10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39145D0-DC19-44F0-A68A-FA8DC84C5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CF4741A9-1BCA-472A-AECC-741FD4BA8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E9DDBABD-CFE6-419F-B041-EED18A4DADD9}" type="slidenum">
              <a:rPr lang="en-US" altLang="ko-KR" sz="1000">
                <a:solidFill>
                  <a:schemeClr val="tx1"/>
                </a:solidFill>
              </a:rPr>
              <a:pPr/>
              <a:t>19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47BCBEF-D723-4FB1-8B59-EAF5C73A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-3175"/>
            <a:ext cx="29845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F74DBF7-4BD7-4E84-9A9F-D04C10BF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9144000"/>
            <a:ext cx="298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r"/>
            <a:r>
              <a:rPr lang="en-US" altLang="ko-KR" sz="1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1018515D-DDF7-4382-8633-29E1B4C73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9144000"/>
            <a:ext cx="298450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32170A77-D7B4-4F31-9481-B6997ED10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-3175"/>
            <a:ext cx="298450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CBDB51F3-6C38-4483-B216-5395B87DE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  <p:extLst>
      <p:ext uri="{BB962C8B-B14F-4D97-AF65-F5344CB8AC3E}">
        <p14:creationId xmlns:p14="http://schemas.microsoft.com/office/powerpoint/2010/main" val="310365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9E77B0C5-5E47-4EFC-AC70-2BE104D61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3A556606-EAD0-4605-9C1A-E695D2303797}" type="slidenum">
              <a:rPr lang="en-US" altLang="ko-KR" sz="1000">
                <a:solidFill>
                  <a:schemeClr val="tx1"/>
                </a:solidFill>
              </a:rPr>
              <a:pPr/>
              <a:t>20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B2268F8-6733-47E9-A2B5-AB25A0E37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  <p:extLst>
      <p:ext uri="{BB962C8B-B14F-4D97-AF65-F5344CB8AC3E}">
        <p14:creationId xmlns:p14="http://schemas.microsoft.com/office/powerpoint/2010/main" val="83666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66A1279C-5B16-4728-B7F3-2EB8A0CD8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F1D6E30A-1C4B-41C4-A0F0-19BF10DD1AFA}" type="slidenum">
              <a:rPr lang="en-US" altLang="ko-KR" sz="1000">
                <a:solidFill>
                  <a:schemeClr val="tx1"/>
                </a:solidFill>
              </a:rPr>
              <a:pPr/>
              <a:t>21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F865124-05D7-4374-893B-DD14FD07C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  <p:extLst>
      <p:ext uri="{BB962C8B-B14F-4D97-AF65-F5344CB8AC3E}">
        <p14:creationId xmlns:p14="http://schemas.microsoft.com/office/powerpoint/2010/main" val="362323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25E396B4-D537-43B9-B870-D2E2EC6BA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86951AB4-27FD-48B1-9577-000C70137A79}" type="slidenum">
              <a:rPr lang="en-US" altLang="ko-KR" sz="1000">
                <a:solidFill>
                  <a:schemeClr val="tx1"/>
                </a:solidFill>
              </a:rPr>
              <a:pPr/>
              <a:t>22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C81F99B-BD1D-4E61-941A-ED872134E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  <p:extLst>
      <p:ext uri="{BB962C8B-B14F-4D97-AF65-F5344CB8AC3E}">
        <p14:creationId xmlns:p14="http://schemas.microsoft.com/office/powerpoint/2010/main" val="135769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5B6831DC-0B4A-465A-B690-F62DBC805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33425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33425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fld id="{C7583E4B-4586-49C0-A775-779AEAFB34A1}" type="slidenum">
              <a:rPr lang="en-US" altLang="ko-KR" sz="1000">
                <a:solidFill>
                  <a:schemeClr val="tx1"/>
                </a:solidFill>
              </a:rPr>
              <a:pPr/>
              <a:t>24</a:t>
            </a:fld>
            <a:endParaRPr lang="en-US" altLang="ko-KR" sz="10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71673A0-A607-47C4-B3BE-98F34FA4C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730250"/>
            <a:ext cx="6391275" cy="3595688"/>
          </a:xfrm>
          <a:ln cap="flat"/>
        </p:spPr>
      </p:sp>
    </p:spTree>
    <p:extLst>
      <p:ext uri="{BB962C8B-B14F-4D97-AF65-F5344CB8AC3E}">
        <p14:creationId xmlns:p14="http://schemas.microsoft.com/office/powerpoint/2010/main" val="40327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4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7564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25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1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9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ln>
            <a:noFill/>
          </a:ln>
        </p:spPr>
        <p:txBody>
          <a:bodyPr lIns="91440"/>
          <a:lstStyle>
            <a:lvl1pPr marL="0" indent="0" algn="ctr"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2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2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7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662" r:id="rId18"/>
    <p:sldLayoutId id="2147483663" r:id="rId19"/>
    <p:sldLayoutId id="2147483664" r:id="rId20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en.wikipedia.org/wiki/Phineas_G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ermontdeadline.blogspot.com/2015/09/phineas-gageac.html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home.csetest.com/?p=2400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ryuri666&amp;logNo=221138338751&amp;proxyReferer=https%3A%2F%2Fwww.google.co.kr%2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tton.com/food/press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287688" y="1700808"/>
            <a:ext cx="51125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경 영 학 원 론</a:t>
            </a:r>
            <a:endParaRPr lang="en-US" altLang="ko-K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직사각형 5"/>
          <p:cNvSpPr>
            <a:spLocks noChangeArrowheads="1"/>
          </p:cNvSpPr>
          <p:nvPr/>
        </p:nvSpPr>
        <p:spPr bwMode="auto">
          <a:xfrm>
            <a:off x="9408368" y="260648"/>
            <a:ext cx="994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휴먼모음T" pitchFamily="18" charset="-127"/>
                <a:ea typeface="휴먼모음T" pitchFamily="18" charset="-127"/>
              </a:rPr>
              <a:t>2020-3-15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51D3459-9603-4A03-A875-7961285FEB4A}"/>
              </a:ext>
            </a:extLst>
          </p:cNvPr>
          <p:cNvSpPr/>
          <p:nvPr/>
        </p:nvSpPr>
        <p:spPr>
          <a:xfrm>
            <a:off x="4871864" y="4869160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고   윤   배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43BF9D23-889F-4403-A7A4-AE3F99C440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4648200" cy="3886200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1400">
              <a:latin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en-US" altLang="ko-KR" sz="1400">
              <a:latin typeface="Lucida Sans Unicode" panose="020B0602030504020204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1400">
              <a:latin typeface="Lucida Sans Unicode" panose="020B0602030504020204" pitchFamily="34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4749333C-B4A5-4751-B95E-6A94CB81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63826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3078" name="Rectangle 12">
            <a:extLst>
              <a:ext uri="{FF2B5EF4-FFF2-40B4-BE49-F238E27FC236}">
                <a16:creationId xmlns:a16="http://schemas.microsoft.com/office/drawing/2014/main" id="{29C5F2C0-E951-4BFF-9762-7F733C203F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03512" y="1786428"/>
            <a:ext cx="8605144" cy="1257370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ko-KR" sz="1600" dirty="0">
                <a:solidFill>
                  <a:srgbClr val="5FEF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&lt;Phineas P. Gage </a:t>
            </a:r>
            <a:r>
              <a:rPr lang="ko-KR" altLang="en-US" sz="1600" dirty="0">
                <a:solidFill>
                  <a:srgbClr val="5FEF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사건</a:t>
            </a:r>
            <a:r>
              <a:rPr lang="en-US" altLang="ko-KR" sz="1600" dirty="0">
                <a:solidFill>
                  <a:srgbClr val="5FEF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en-US" altLang="ko-KR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/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1848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9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13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일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미국은 당시 개척시대 초기로 대륙을 잇는 철도 공사현장</a:t>
            </a:r>
          </a:p>
          <a:p>
            <a:pPr algn="just"/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미 동북부 </a:t>
            </a:r>
            <a:r>
              <a:rPr lang="ko-KR" altLang="en-US" sz="1600" dirty="0" err="1">
                <a:latin typeface="바탕" panose="02030600000101010101" pitchFamily="18" charset="-127"/>
                <a:ea typeface="바탕" panose="02030600000101010101" pitchFamily="18" charset="-127"/>
              </a:rPr>
              <a:t>버몬트주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현장주임 </a:t>
            </a:r>
            <a:r>
              <a:rPr lang="ko-KR" altLang="en-US" sz="1600" b="1" dirty="0" err="1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피니어스</a:t>
            </a:r>
            <a:r>
              <a:rPr lang="ko-KR" altLang="en-US" sz="1600" b="1" dirty="0">
                <a:solidFill>
                  <a:srgbClr val="FFFF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게이지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(25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세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불운한 폭발 사고에 휘말려</a:t>
            </a:r>
          </a:p>
          <a:p>
            <a:pPr algn="just"/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폭약이 들은 쇠파이프를 실수로 바위에 떨어뜨렸는데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이 폭약이 폭발</a:t>
            </a:r>
          </a:p>
          <a:p>
            <a:pPr algn="just"/>
            <a:endParaRPr lang="en-US" altLang="ko-KR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079" name="Rectangle 13">
            <a:extLst>
              <a:ext uri="{FF2B5EF4-FFF2-40B4-BE49-F238E27FC236}">
                <a16:creationId xmlns:a16="http://schemas.microsoft.com/office/drawing/2014/main" id="{DA8F1AB6-4EB3-46B6-A135-F96F20E2E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525714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BD0603-ABDE-4560-BAE9-824352A41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33" y="3611012"/>
            <a:ext cx="2952328" cy="209696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F120B95-55CD-4645-896B-E2813062EBDD}"/>
              </a:ext>
            </a:extLst>
          </p:cNvPr>
          <p:cNvSpPr/>
          <p:nvPr/>
        </p:nvSpPr>
        <p:spPr>
          <a:xfrm>
            <a:off x="2623311" y="5703059"/>
            <a:ext cx="3180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hlinkClick r:id="rId4"/>
              </a:rPr>
              <a:t>출처 </a:t>
            </a:r>
            <a:r>
              <a:rPr lang="en-US" altLang="ko-KR" sz="1000" dirty="0">
                <a:hlinkClick r:id="rId4"/>
              </a:rPr>
              <a:t>: https://en.wikipedia.org/wiki/Phineas_Gage</a:t>
            </a:r>
            <a:endParaRPr lang="ko-KR" altLang="en-US" sz="1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0BB0B81-8315-490C-B787-34A35074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90" y="3622917"/>
            <a:ext cx="1246854" cy="214694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A50AA39-46DD-4B43-BCD2-FA4D16062E84}"/>
              </a:ext>
            </a:extLst>
          </p:cNvPr>
          <p:cNvSpPr/>
          <p:nvPr/>
        </p:nvSpPr>
        <p:spPr>
          <a:xfrm>
            <a:off x="1199456" y="666649"/>
            <a:ext cx="6867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kern="0" dirty="0">
                <a:solidFill>
                  <a:srgbClr val="FFFF00"/>
                </a:solidFill>
                <a:latin typeface="한양신명조"/>
                <a:ea typeface="한양신명조"/>
              </a:rPr>
              <a:t>경영학은 학제적</a:t>
            </a:r>
            <a:r>
              <a:rPr lang="en-US" altLang="ko-KR" sz="2400" b="1" kern="0" dirty="0">
                <a:solidFill>
                  <a:srgbClr val="FFFF00"/>
                </a:solidFill>
                <a:latin typeface="한양신명조"/>
                <a:ea typeface="한양신명조"/>
              </a:rPr>
              <a:t>??                         </a:t>
            </a:r>
            <a:r>
              <a:rPr lang="en-US" altLang="ko-KR" kern="0" dirty="0">
                <a:solidFill>
                  <a:srgbClr val="FFFF00"/>
                </a:solidFill>
                <a:latin typeface="한양신명조"/>
                <a:ea typeface="한양신명조"/>
              </a:rPr>
              <a:t>(interdisciplinary, </a:t>
            </a:r>
            <a:r>
              <a:rPr lang="ko-KR" altLang="en-US" kern="0" dirty="0">
                <a:solidFill>
                  <a:srgbClr val="FFFF00"/>
                </a:solidFill>
                <a:latin typeface="한양신명조"/>
                <a:ea typeface="한양신명조"/>
              </a:rPr>
              <a:t>學際的</a:t>
            </a:r>
            <a:r>
              <a:rPr lang="en-US" altLang="ko-KR" kern="0" dirty="0">
                <a:solidFill>
                  <a:srgbClr val="FFFF00"/>
                </a:solidFill>
                <a:latin typeface="한양신명조"/>
                <a:ea typeface="한양신명조"/>
              </a:rPr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>
            <a:extLst>
              <a:ext uri="{FF2B5EF4-FFF2-40B4-BE49-F238E27FC236}">
                <a16:creationId xmlns:a16="http://schemas.microsoft.com/office/drawing/2014/main" id="{00D0E0A3-4817-4983-BC74-B43DA5DB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1549401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7173" name="Picture 7" descr="C:\DOCUME~1\WINDOW~1\LOCALS~1\Temp\Hnc\BinData\EMB00000e4809e4.jpg">
            <a:extLst>
              <a:ext uri="{FF2B5EF4-FFF2-40B4-BE49-F238E27FC236}">
                <a16:creationId xmlns:a16="http://schemas.microsoft.com/office/drawing/2014/main" id="{ED400B7A-C3DC-4572-B243-60A7A0B5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26" y="0"/>
            <a:ext cx="2122006" cy="42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>
            <a:extLst>
              <a:ext uri="{FF2B5EF4-FFF2-40B4-BE49-F238E27FC236}">
                <a16:creationId xmlns:a16="http://schemas.microsoft.com/office/drawing/2014/main" id="{2D338ECC-6AC5-423A-9BBD-C0685D7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1250951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7176" name="Rectangle 11">
            <a:extLst>
              <a:ext uri="{FF2B5EF4-FFF2-40B4-BE49-F238E27FC236}">
                <a16:creationId xmlns:a16="http://schemas.microsoft.com/office/drawing/2014/main" id="{5147A1BF-068D-4178-AC45-CE03F857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1931989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EBED42-322A-4CC0-896B-DB8A046C2628}"/>
              </a:ext>
            </a:extLst>
          </p:cNvPr>
          <p:cNvSpPr/>
          <p:nvPr/>
        </p:nvSpPr>
        <p:spPr>
          <a:xfrm>
            <a:off x="1415480" y="4571844"/>
            <a:ext cx="612068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사고 발생 후 </a:t>
            </a: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12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년째 해에 간질이 발작되었고 그 후 곧 사망</a:t>
            </a:r>
            <a:endParaRPr lang="en-US" altLang="ko-KR" sz="1600" spc="-15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-  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사후 가족들이 그의 두개골을 의학 연구에 기증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      두개골과  머리를 관통했던 쇠막대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      현재 하버드대학교의 </a:t>
            </a:r>
            <a:r>
              <a:rPr lang="ko-KR" altLang="en-US" sz="1600" spc="-150" dirty="0">
                <a:latin typeface="Lucida Sans Unicode" panose="020B0602030504020204" pitchFamily="34" charset="0"/>
                <a:ea typeface="바탕" panose="02030600000101010101" pitchFamily="18" charset="-127"/>
              </a:rPr>
              <a:t>‘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하버드 의과대학 </a:t>
            </a:r>
            <a:r>
              <a:rPr lang="ko-KR" altLang="en-US" sz="1600" spc="-150" dirty="0" err="1">
                <a:latin typeface="바탕" panose="02030600000101010101" pitchFamily="18" charset="-127"/>
                <a:ea typeface="바탕" panose="02030600000101010101" pitchFamily="18" charset="-127"/>
              </a:rPr>
              <a:t>카운트웨이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도서관</a:t>
            </a:r>
            <a:endParaRPr lang="en-US" altLang="ko-KR" sz="1600" spc="-15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      (Harvard's </a:t>
            </a:r>
            <a:r>
              <a:rPr lang="en-US" altLang="ko-KR" sz="1600" spc="-150" dirty="0" err="1">
                <a:latin typeface="바탕" panose="02030600000101010101" pitchFamily="18" charset="-127"/>
                <a:ea typeface="바탕" panose="02030600000101010101" pitchFamily="18" charset="-127"/>
              </a:rPr>
              <a:t>Countway</a:t>
            </a: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Library of Medicine)</a:t>
            </a:r>
            <a:r>
              <a:rPr lang="en-US" altLang="ko-KR" sz="1600" spc="-150" dirty="0">
                <a:latin typeface="Lucida Sans Unicode" panose="020B0602030504020204" pitchFamily="34" charset="0"/>
                <a:ea typeface="바탕" panose="02030600000101010101" pitchFamily="18" charset="-127"/>
              </a:rPr>
              <a:t>’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에 전시</a:t>
            </a:r>
            <a:endParaRPr lang="en-US" altLang="ko-KR" sz="1600" spc="-15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1600" spc="-15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의학 발전  </a:t>
            </a: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</a:rPr>
              <a:t>  심리학 </a:t>
            </a: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   </a:t>
            </a:r>
            <a:r>
              <a:rPr lang="ko-KR" altLang="en-US" sz="1600" spc="-15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경영학 </a:t>
            </a:r>
            <a:r>
              <a:rPr lang="en-US" altLang="ko-KR" sz="1600" spc="-15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(?)</a:t>
            </a:r>
            <a:endParaRPr lang="ko-KR" altLang="en-US" sz="1600" spc="-15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CC6CE3-DAD6-4E5A-BEBE-A5440C6BB909}"/>
              </a:ext>
            </a:extLst>
          </p:cNvPr>
          <p:cNvSpPr/>
          <p:nvPr/>
        </p:nvSpPr>
        <p:spPr>
          <a:xfrm>
            <a:off x="8923615" y="4365104"/>
            <a:ext cx="2084225" cy="42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뇌반구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6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腦半球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en-US" altLang="ko-KR" sz="16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이론</a:t>
            </a:r>
            <a:endParaRPr lang="en-US" altLang="ko-KR" sz="1600" kern="0" spc="0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882CD8-45BE-420C-9879-5C8F9F92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0"/>
            <a:ext cx="4231709" cy="421800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4235935-8700-4B2B-92A7-0762738359F1}"/>
              </a:ext>
            </a:extLst>
          </p:cNvPr>
          <p:cNvSpPr/>
          <p:nvPr/>
        </p:nvSpPr>
        <p:spPr>
          <a:xfrm>
            <a:off x="7392144" y="4148703"/>
            <a:ext cx="27126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hlinkClick r:id="rId4"/>
              </a:rPr>
              <a:t>출처 </a:t>
            </a:r>
            <a:r>
              <a:rPr lang="en-US" altLang="ko-KR" sz="1000" dirty="0">
                <a:hlinkClick r:id="rId4"/>
              </a:rPr>
              <a:t>: http://home.csetest.com/?p=24008</a:t>
            </a:r>
            <a:endParaRPr lang="ko-KR" altLang="en-US" sz="10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4DFB062-B732-4CF4-B74F-9E0DE712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616" y="-12022"/>
            <a:ext cx="2799752" cy="423002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C17A3B-A92D-4A34-978F-B5533E6723CF}"/>
              </a:ext>
            </a:extLst>
          </p:cNvPr>
          <p:cNvSpPr/>
          <p:nvPr/>
        </p:nvSpPr>
        <p:spPr>
          <a:xfrm>
            <a:off x="1390249" y="4163077"/>
            <a:ext cx="51125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1000" dirty="0">
                <a:hlinkClick r:id="rId6"/>
              </a:rPr>
              <a:t>출처 </a:t>
            </a:r>
            <a:r>
              <a:rPr lang="en-US" altLang="ko-KR" sz="1000" dirty="0">
                <a:hlinkClick r:id="rId6"/>
              </a:rPr>
              <a:t>: </a:t>
            </a:r>
            <a:r>
              <a:rPr lang="en-US" altLang="ko-KR" sz="900" dirty="0">
                <a:hlinkClick r:id="rId6"/>
              </a:rPr>
              <a:t>http://vermontdeadline.blogspot.com/2015/09/phineas-gageac.html</a:t>
            </a:r>
            <a:endParaRPr lang="ko-KR" alt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DF78135-3D14-40A4-BCFA-33B03737D26E}"/>
              </a:ext>
            </a:extLst>
          </p:cNvPr>
          <p:cNvSpPr txBox="1">
            <a:spLocks noChangeArrowheads="1"/>
          </p:cNvSpPr>
          <p:nvPr/>
        </p:nvSpPr>
        <p:spPr>
          <a:xfrm>
            <a:off x="2821681" y="2204864"/>
            <a:ext cx="817086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fontAlgn="auto"/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&lt;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미국 텍사스의 샘 휴스턴 주립대학 연구진 </a:t>
            </a: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신경의학자 </a:t>
            </a: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&gt; </a:t>
            </a:r>
          </a:p>
          <a:p>
            <a:pPr algn="just" fontAlgn="auto">
              <a:buFont typeface="Arial" panose="020B0604020202020204" pitchFamily="34" charset="0"/>
              <a:buNone/>
            </a:pP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    - 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사랑의 밀어는 왼쪽 귀에 대고 속삭여야 더 큰 효과를 발휘할 수 있다 </a:t>
            </a:r>
          </a:p>
          <a:p>
            <a:pPr algn="just" fontAlgn="auto">
              <a:buFont typeface="Arial" panose="020B0604020202020204" pitchFamily="34" charset="0"/>
              <a:buNone/>
            </a:pPr>
            <a:endParaRPr kumimoji="0"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 fontAlgn="auto"/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감성적인 말들을 녹음해 왼쪽 귀와 오른쪽 귀를 통해 들려주는 실험</a:t>
            </a:r>
          </a:p>
          <a:p>
            <a:pPr algn="just" fontAlgn="auto">
              <a:buFont typeface="Arial" panose="020B0604020202020204" pitchFamily="34" charset="0"/>
              <a:buNone/>
            </a:pP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      결과 </a:t>
            </a: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사람들은 왼쪽 귀를 통해 들은 말들을 더 정확하게 기억</a:t>
            </a:r>
          </a:p>
          <a:p>
            <a:pPr algn="just" fontAlgn="auto">
              <a:buFont typeface="Arial" panose="020B0604020202020204" pitchFamily="34" charset="0"/>
              <a:buNone/>
            </a:pPr>
            <a:endParaRPr kumimoji="0"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 fontAlgn="auto"/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100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명에게 녹음된 내용을 들려주고 내용을 글로 적도록 한 실험</a:t>
            </a:r>
          </a:p>
          <a:p>
            <a:pPr algn="just" fontAlgn="auto">
              <a:buFont typeface="Arial" panose="020B0604020202020204" pitchFamily="34" charset="0"/>
              <a:buNone/>
            </a:pP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        오른쪽 귀로 들은 경우  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58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명이 그 내용을 정확히 </a:t>
            </a:r>
            <a:r>
              <a:rPr kumimoji="0" lang="ko-KR" altLang="en-US" sz="1600" dirty="0" err="1">
                <a:latin typeface="바탕" panose="02030600000101010101" pitchFamily="18" charset="-127"/>
                <a:ea typeface="바탕" panose="02030600000101010101" pitchFamily="18" charset="-127"/>
              </a:rPr>
              <a:t>적어냄</a:t>
            </a:r>
            <a:endParaRPr kumimoji="0"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 fontAlgn="auto">
              <a:buFont typeface="Arial" panose="020B0604020202020204" pitchFamily="34" charset="0"/>
              <a:buNone/>
            </a:pP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        왼쪽    귀로 들은 경우  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kumimoji="0"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70</a:t>
            </a: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명이 제대로 받아 적음</a:t>
            </a:r>
          </a:p>
          <a:p>
            <a:pPr algn="just" fontAlgn="auto">
              <a:buFont typeface="Arial" panose="020B0604020202020204" pitchFamily="34" charset="0"/>
              <a:buNone/>
            </a:pPr>
            <a:endParaRPr kumimoji="0" lang="ko-KR" altLang="en-US" sz="16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just" fontAlgn="auto">
              <a:buFont typeface="Arial" panose="020B0604020202020204" pitchFamily="34" charset="0"/>
              <a:buNone/>
            </a:pPr>
            <a:r>
              <a:rPr kumimoji="0" lang="ko-KR" altLang="en-US" sz="1600" dirty="0">
                <a:latin typeface="바탕" panose="02030600000101010101" pitchFamily="18" charset="-127"/>
                <a:ea typeface="바탕" panose="02030600000101010101" pitchFamily="18" charset="-127"/>
              </a:rPr>
              <a:t>      왼쪽 귀가 감정 조절에 관여하는 우뇌의 지배를 받기 때문 </a:t>
            </a:r>
            <a:endParaRPr kumimoji="0" lang="en-US" altLang="ko-KR" sz="20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6B8027E-6255-45B3-B680-7388372A3648}"/>
              </a:ext>
            </a:extLst>
          </p:cNvPr>
          <p:cNvSpPr/>
          <p:nvPr/>
        </p:nvSpPr>
        <p:spPr>
          <a:xfrm>
            <a:off x="2855640" y="1628800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5FEF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달콤한 사랑의 밀어 왼쪽 귀에 속삭여라</a:t>
            </a:r>
            <a:r>
              <a:rPr lang="en-US" altLang="ko-KR" dirty="0">
                <a:solidFill>
                  <a:srgbClr val="5FEF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31A0E27-533B-4F56-AFCB-2FA0CCF6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916832"/>
            <a:ext cx="1440160" cy="21602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C40A5B4-9526-4860-9C2D-E9D532841AB1}"/>
              </a:ext>
            </a:extLst>
          </p:cNvPr>
          <p:cNvSpPr/>
          <p:nvPr/>
        </p:nvSpPr>
        <p:spPr>
          <a:xfrm>
            <a:off x="1028803" y="4022966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>
                <a:latin typeface="굴림" panose="020B0600000101010101" pitchFamily="50" charset="-127"/>
                <a:ea typeface="굴림" panose="020B0600000101010101" pitchFamily="50" charset="-127"/>
              </a:rPr>
              <a:t>한국경제  </a:t>
            </a:r>
            <a:r>
              <a:rPr lang="en-US" altLang="ko-KR" sz="1100" dirty="0">
                <a:latin typeface="굴림" panose="020B0600000101010101" pitchFamily="50" charset="-127"/>
                <a:ea typeface="굴림" panose="020B0600000101010101" pitchFamily="50" charset="-127"/>
              </a:rPr>
              <a:t>2007.02.12</a:t>
            </a:r>
            <a:r>
              <a:rPr lang="en-US" altLang="ko-KR" dirty="0">
                <a:solidFill>
                  <a:srgbClr val="66666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FCC59F-AD19-4E06-BCD1-4604EE825CC5}"/>
              </a:ext>
            </a:extLst>
          </p:cNvPr>
          <p:cNvSpPr/>
          <p:nvPr/>
        </p:nvSpPr>
        <p:spPr>
          <a:xfrm>
            <a:off x="1487488" y="332656"/>
            <a:ext cx="2502608" cy="4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의학 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심리학 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경영학</a:t>
            </a:r>
            <a:endParaRPr lang="en-US" altLang="ko-KR" sz="1600" kern="0" spc="0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196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CD699BE-7948-46DA-9205-7CC851A5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63952" y="3274664"/>
            <a:ext cx="3238500" cy="2314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5E63DD4-DB9A-4496-B463-A125966C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274665"/>
            <a:ext cx="3238500" cy="23145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9DBC0C4-FF83-48B7-894C-CCB240271549}"/>
              </a:ext>
            </a:extLst>
          </p:cNvPr>
          <p:cNvSpPr/>
          <p:nvPr/>
        </p:nvSpPr>
        <p:spPr>
          <a:xfrm>
            <a:off x="2609393" y="2122537"/>
            <a:ext cx="12827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92D050"/>
                </a:solidFill>
                <a:latin typeface="+mj-ea"/>
                <a:ea typeface="+mj-ea"/>
              </a:rPr>
              <a:t>A</a:t>
            </a:r>
          </a:p>
          <a:p>
            <a:pPr algn="ctr"/>
            <a:r>
              <a:rPr lang="en-US" altLang="ko-KR" sz="1600" dirty="0">
                <a:solidFill>
                  <a:srgbClr val="92D050"/>
                </a:solidFill>
                <a:latin typeface="+mj-ea"/>
                <a:ea typeface="+mj-ea"/>
              </a:rPr>
              <a:t> </a:t>
            </a:r>
          </a:p>
          <a:p>
            <a:pPr algn="ctr"/>
            <a:r>
              <a:rPr lang="ko-KR" altLang="en-US" sz="1600" dirty="0">
                <a:solidFill>
                  <a:srgbClr val="92D050"/>
                </a:solidFill>
                <a:latin typeface="+mj-ea"/>
                <a:ea typeface="+mj-ea"/>
              </a:rPr>
              <a:t>그림이 왼쪽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8C9D607-4F0B-4EA6-87D0-CD68BAD95CC6}"/>
              </a:ext>
            </a:extLst>
          </p:cNvPr>
          <p:cNvSpPr/>
          <p:nvPr/>
        </p:nvSpPr>
        <p:spPr>
          <a:xfrm>
            <a:off x="6497463" y="2122536"/>
            <a:ext cx="1487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92D050"/>
                </a:solidFill>
                <a:latin typeface="+mj-ea"/>
                <a:ea typeface="+mj-ea"/>
              </a:rPr>
              <a:t>B</a:t>
            </a:r>
          </a:p>
          <a:p>
            <a:pPr algn="ctr"/>
            <a:r>
              <a:rPr lang="en-US" altLang="ko-KR" sz="1600" dirty="0">
                <a:solidFill>
                  <a:srgbClr val="92D050"/>
                </a:solidFill>
                <a:latin typeface="+mj-ea"/>
                <a:ea typeface="+mj-ea"/>
              </a:rPr>
              <a:t> </a:t>
            </a:r>
          </a:p>
          <a:p>
            <a:pPr algn="ctr"/>
            <a:r>
              <a:rPr lang="ko-KR" altLang="en-US" sz="1600" dirty="0">
                <a:solidFill>
                  <a:srgbClr val="92D050"/>
                </a:solidFill>
                <a:latin typeface="+mj-ea"/>
                <a:ea typeface="+mj-ea"/>
              </a:rPr>
              <a:t>그림이 오른쪽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3C82CF-0993-4E60-8DF5-71621B10EC60}"/>
              </a:ext>
            </a:extLst>
          </p:cNvPr>
          <p:cNvSpPr/>
          <p:nvPr/>
        </p:nvSpPr>
        <p:spPr>
          <a:xfrm>
            <a:off x="1487488" y="6093296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hlinkClick r:id="rId3"/>
              </a:rPr>
              <a:t>출처 </a:t>
            </a:r>
            <a:r>
              <a:rPr lang="en-US" altLang="ko-KR" sz="1000" dirty="0">
                <a:hlinkClick r:id="rId3"/>
              </a:rPr>
              <a:t>: https://m.blog.naver.com/PostView.nhn?blogId=ryuri666&amp;logNo=221138338751&amp;proxyReferer=https%3A%2F%2Fwww.google.co.kr%2F</a:t>
            </a:r>
            <a:endParaRPr lang="ko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5B23AC-F291-406E-A125-63D4BCC5C57B}"/>
              </a:ext>
            </a:extLst>
          </p:cNvPr>
          <p:cNvSpPr/>
          <p:nvPr/>
        </p:nvSpPr>
        <p:spPr>
          <a:xfrm>
            <a:off x="983432" y="260648"/>
            <a:ext cx="2502608" cy="4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의학 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심리학 </a:t>
            </a:r>
            <a:r>
              <a:rPr lang="en-US" altLang="ko-KR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600" kern="0" dirty="0"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경영학</a:t>
            </a:r>
            <a:endParaRPr lang="en-US" altLang="ko-KR" sz="1600" kern="0" spc="0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56BE02E-8E92-4245-B63A-32DA099E6AF4}"/>
              </a:ext>
            </a:extLst>
          </p:cNvPr>
          <p:cNvSpPr/>
          <p:nvPr/>
        </p:nvSpPr>
        <p:spPr>
          <a:xfrm>
            <a:off x="1559496" y="1174548"/>
            <a:ext cx="5028941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어떤 광고가 효과적</a:t>
            </a: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           </a:t>
            </a:r>
            <a:r>
              <a:rPr lang="en-US" altLang="ko-KR" sz="12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뇌반구</a:t>
            </a:r>
            <a:r>
              <a:rPr lang="en-US" altLang="ko-KR" sz="1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2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腦半球</a:t>
            </a:r>
            <a:r>
              <a:rPr lang="en-US" altLang="ko-KR" sz="1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en-US" altLang="ko-KR" sz="1200" kern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이론</a:t>
            </a:r>
            <a:r>
              <a:rPr lang="ko-KR" altLang="en-US" sz="1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응용 </a:t>
            </a:r>
            <a:endParaRPr lang="en-US" altLang="ko-KR" sz="1200" kern="0" spc="0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092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881438" y="200025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  </a:t>
            </a:r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97024" y="404664"/>
            <a:ext cx="8915400" cy="54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7620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b="1" kern="0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       </a:t>
            </a: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ko-KR" altLang="en-US" kern="0" dirty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kern="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조직</a:t>
            </a:r>
            <a:r>
              <a:rPr lang="en-US" altLang="ko-KR" sz="2000" kern="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(organization) </a:t>
            </a: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en-US" altLang="ko-KR" kern="0" dirty="0">
                <a:latin typeface="그래픽" charset="-127"/>
                <a:ea typeface="중고딕" charset="-127"/>
              </a:rPr>
              <a:t>          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사람들이 공동의 목표를 달성하기 위해 일정한 체계를 갖고 모인 단체</a:t>
            </a: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ko-KR" altLang="en-US" kern="0" dirty="0">
                <a:latin typeface="그래픽" charset="-127"/>
                <a:ea typeface="중고딕" charset="-127"/>
              </a:rPr>
              <a:t>             </a:t>
            </a:r>
            <a:r>
              <a:rPr lang="en-US" altLang="ko-KR" kern="0" dirty="0">
                <a:latin typeface="그래픽" charset="-127"/>
                <a:ea typeface="중고딕" charset="-127"/>
              </a:rPr>
              <a:t>-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일정한 체계 </a:t>
            </a:r>
            <a:r>
              <a:rPr lang="en-US" altLang="ko-KR" kern="0" dirty="0">
                <a:latin typeface="그래픽" charset="-127"/>
                <a:ea typeface="중고딕" charset="-127"/>
              </a:rPr>
              <a:t>: </a:t>
            </a:r>
            <a:r>
              <a:rPr lang="ko-KR" altLang="en-US" kern="0" dirty="0">
                <a:solidFill>
                  <a:srgbClr val="FF0000"/>
                </a:solidFill>
                <a:latin typeface="그래픽" charset="-127"/>
                <a:ea typeface="중고딕" charset="-127"/>
              </a:rPr>
              <a:t>분업 </a:t>
            </a:r>
            <a:r>
              <a:rPr lang="en-US" altLang="ko-KR" kern="0" dirty="0">
                <a:solidFill>
                  <a:srgbClr val="FF0000"/>
                </a:solidFill>
                <a:latin typeface="그래픽" charset="-127"/>
                <a:ea typeface="중고딕" charset="-127"/>
              </a:rPr>
              <a:t>+ </a:t>
            </a:r>
            <a:r>
              <a:rPr lang="ko-KR" altLang="en-US" kern="0" dirty="0">
                <a:solidFill>
                  <a:srgbClr val="FF0000"/>
                </a:solidFill>
                <a:latin typeface="그래픽" charset="-127"/>
                <a:ea typeface="중고딕" charset="-127"/>
              </a:rPr>
              <a:t>권한체계</a:t>
            </a:r>
            <a:endParaRPr lang="en-US" altLang="ko-KR" kern="0" dirty="0">
              <a:solidFill>
                <a:srgbClr val="FF0000"/>
              </a:solidFill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en-US" altLang="ko-KR" kern="0" dirty="0">
                <a:latin typeface="그래픽" charset="-127"/>
                <a:ea typeface="중고딕" charset="-127"/>
              </a:rPr>
              <a:t>             -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여러 개의 부분조직이 유기적으로 연결됨 </a:t>
            </a:r>
            <a:endParaRPr lang="en-US" altLang="ko-KR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ko-KR" altLang="en-US" kern="0" dirty="0">
                <a:latin typeface="그래픽" charset="-127"/>
                <a:ea typeface="중고딕" charset="-127"/>
              </a:rPr>
              <a:t>             </a:t>
            </a:r>
            <a:r>
              <a:rPr lang="en-US" altLang="ko-KR" kern="0" dirty="0">
                <a:latin typeface="그래픽" charset="-127"/>
                <a:ea typeface="중고딕" charset="-127"/>
              </a:rPr>
              <a:t>-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개방시스템</a:t>
            </a:r>
            <a:r>
              <a:rPr lang="en-US" altLang="ko-KR" kern="0" dirty="0">
                <a:latin typeface="그래픽" charset="-127"/>
                <a:ea typeface="중고딕" charset="-127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latin typeface="그래픽" charset="-127"/>
                <a:ea typeface="중고딕" charset="-127"/>
              </a:rPr>
              <a:t>유기체</a:t>
            </a:r>
            <a:r>
              <a:rPr lang="en-US" altLang="ko-KR" kern="0" dirty="0">
                <a:latin typeface="그래픽" charset="-127"/>
                <a:ea typeface="중고딕" charset="-127"/>
              </a:rPr>
              <a:t>,</a:t>
            </a:r>
            <a:r>
              <a:rPr lang="ko-KR" altLang="en-US" kern="0" dirty="0">
                <a:latin typeface="그래픽" charset="-127"/>
                <a:ea typeface="중고딕" charset="-127"/>
              </a:rPr>
              <a:t> </a:t>
            </a:r>
            <a:r>
              <a:rPr lang="en-US" altLang="ko-KR" kern="0" dirty="0">
                <a:latin typeface="그래픽" charset="-127"/>
                <a:ea typeface="중고딕" charset="-127"/>
              </a:rPr>
              <a:t>open system) :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환경적응 </a:t>
            </a:r>
            <a:r>
              <a:rPr lang="en-US" altLang="ko-KR" kern="0" dirty="0">
                <a:latin typeface="그래픽" charset="-127"/>
                <a:ea typeface="중고딕" charset="-127"/>
              </a:rPr>
              <a:t>(</a:t>
            </a:r>
            <a:r>
              <a:rPr lang="ko-KR" altLang="en-US" kern="0" dirty="0">
                <a:latin typeface="그래픽" charset="-127"/>
                <a:ea typeface="중고딕" charset="-127"/>
              </a:rPr>
              <a:t>공룡 </a:t>
            </a:r>
            <a:r>
              <a:rPr lang="en-US" altLang="ko-KR" kern="0" dirty="0">
                <a:latin typeface="그래픽" charset="-127"/>
                <a:ea typeface="중고딕" charset="-127"/>
                <a:sym typeface="Wingdings" pitchFamily="2" charset="2"/>
              </a:rPr>
              <a:t> </a:t>
            </a:r>
            <a:r>
              <a:rPr lang="ko-KR" altLang="en-US" kern="0" dirty="0">
                <a:latin typeface="그래픽" charset="-127"/>
                <a:ea typeface="중고딕" charset="-127"/>
                <a:sym typeface="Wingdings" pitchFamily="2" charset="2"/>
              </a:rPr>
              <a:t>화석</a:t>
            </a:r>
            <a:r>
              <a:rPr lang="en-US" altLang="ko-KR" kern="0" dirty="0">
                <a:latin typeface="그래픽" charset="-127"/>
                <a:ea typeface="중고딕" charset="-127"/>
                <a:sym typeface="Wingdings" pitchFamily="2" charset="2"/>
              </a:rPr>
              <a:t>)</a:t>
            </a:r>
            <a:endParaRPr lang="en-US" altLang="ko-KR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en-US" altLang="ko-KR" kern="0" dirty="0">
                <a:latin typeface="그래픽" charset="-127"/>
                <a:ea typeface="중고딕" charset="-127"/>
              </a:rPr>
              <a:t>             - </a:t>
            </a:r>
            <a:r>
              <a:rPr lang="ko-KR" altLang="en-US" kern="0" dirty="0">
                <a:latin typeface="그래픽" charset="-127"/>
                <a:ea typeface="중고딕" charset="-127"/>
              </a:rPr>
              <a:t>가만히 두면 퇴화</a:t>
            </a:r>
            <a:endParaRPr lang="en-US" altLang="ko-KR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en-US" altLang="ko-KR" kern="0" dirty="0">
              <a:latin typeface="그래픽" charset="-127"/>
              <a:ea typeface="중고딕" charset="-127"/>
            </a:endParaRPr>
          </a:p>
          <a:p>
            <a:pPr>
              <a:spcBef>
                <a:spcPct val="20000"/>
              </a:spcBef>
            </a:pPr>
            <a:r>
              <a:rPr lang="ko-KR" altLang="en-US" b="1" dirty="0">
                <a:solidFill>
                  <a:srgbClr val="C00000"/>
                </a:solidFill>
              </a:rPr>
              <a:t>   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조직 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공동목표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분업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권한체계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유기체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(open system)</a:t>
            </a:r>
            <a:r>
              <a:rPr lang="en-US" altLang="ko-KR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b="1" dirty="0">
                <a:solidFill>
                  <a:srgbClr val="FF66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Synergy effect</a:t>
            </a:r>
            <a:endParaRPr lang="en-US" altLang="ko-KR" b="1" dirty="0">
              <a:solidFill>
                <a:srgbClr val="FF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sz="2800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sz="2800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sz="2800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sz="2800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endParaRPr lang="ko-KR" altLang="en-US" sz="2800" kern="0" dirty="0">
              <a:latin typeface="그래픽" charset="-127"/>
              <a:ea typeface="중고딕" charset="-127"/>
            </a:endParaRPr>
          </a:p>
          <a:p>
            <a:pPr marL="342900" indent="-342900" algn="just" defTabSz="762000" eaLnBrk="0" hangingPunct="0">
              <a:spcBef>
                <a:spcPct val="20000"/>
              </a:spcBef>
              <a:defRPr/>
            </a:pPr>
            <a:r>
              <a:rPr lang="en-US" altLang="ko-KR" sz="2800" kern="0" dirty="0">
                <a:latin typeface="½Å¸íÁ¶" charset="0"/>
                <a:ea typeface="중고딕" charset="-127"/>
              </a:rPr>
              <a:t>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965725"/>
            <a:ext cx="7344816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1"/>
          <p:cNvSpPr>
            <a:spLocks noChangeArrowheads="1"/>
          </p:cNvSpPr>
          <p:nvPr/>
        </p:nvSpPr>
        <p:spPr bwMode="auto">
          <a:xfrm>
            <a:off x="1487489" y="1321148"/>
            <a:ext cx="1824037" cy="842962"/>
          </a:xfrm>
          <a:prstGeom prst="homePlate">
            <a:avLst>
              <a:gd name="adj" fmla="val 49869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387" name="AutoShape 23"/>
          <p:cNvSpPr>
            <a:spLocks noChangeArrowheads="1"/>
          </p:cNvSpPr>
          <p:nvPr/>
        </p:nvSpPr>
        <p:spPr bwMode="auto">
          <a:xfrm>
            <a:off x="3841751" y="1268760"/>
            <a:ext cx="5965825" cy="9144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1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ko-KR"/>
          </a:p>
        </p:txBody>
      </p:sp>
      <p:sp>
        <p:nvSpPr>
          <p:cNvPr id="16388" name="AutoShape 24"/>
          <p:cNvSpPr>
            <a:spLocks noChangeArrowheads="1"/>
          </p:cNvSpPr>
          <p:nvPr/>
        </p:nvSpPr>
        <p:spPr bwMode="auto">
          <a:xfrm>
            <a:off x="3841752" y="2418111"/>
            <a:ext cx="5921374" cy="13021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1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ko-KR"/>
          </a:p>
        </p:txBody>
      </p:sp>
      <p:sp>
        <p:nvSpPr>
          <p:cNvPr id="16389" name="Line 25"/>
          <p:cNvSpPr>
            <a:spLocks noChangeShapeType="1"/>
          </p:cNvSpPr>
          <p:nvPr/>
        </p:nvSpPr>
        <p:spPr bwMode="auto">
          <a:xfrm>
            <a:off x="1508125" y="2300635"/>
            <a:ext cx="8331200" cy="0"/>
          </a:xfrm>
          <a:prstGeom prst="line">
            <a:avLst/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0" name="Line 26"/>
          <p:cNvSpPr>
            <a:spLocks noChangeShapeType="1"/>
          </p:cNvSpPr>
          <p:nvPr/>
        </p:nvSpPr>
        <p:spPr bwMode="auto">
          <a:xfrm>
            <a:off x="1508125" y="3784948"/>
            <a:ext cx="8331200" cy="0"/>
          </a:xfrm>
          <a:prstGeom prst="line">
            <a:avLst/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1" name="AutoShape 27"/>
          <p:cNvSpPr>
            <a:spLocks noChangeArrowheads="1"/>
          </p:cNvSpPr>
          <p:nvPr/>
        </p:nvSpPr>
        <p:spPr bwMode="auto">
          <a:xfrm>
            <a:off x="3081338" y="1390999"/>
            <a:ext cx="608012" cy="712787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1527175" y="1357661"/>
            <a:ext cx="1739900" cy="785813"/>
          </a:xfrm>
          <a:prstGeom prst="homePlate">
            <a:avLst>
              <a:gd name="adj" fmla="val 5102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93" name="Rectangle 31"/>
          <p:cNvSpPr>
            <a:spLocks noChangeArrowheads="1"/>
          </p:cNvSpPr>
          <p:nvPr/>
        </p:nvSpPr>
        <p:spPr bwMode="auto">
          <a:xfrm>
            <a:off x="1668463" y="1429098"/>
            <a:ext cx="128111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계획수립</a:t>
            </a:r>
          </a:p>
          <a:p>
            <a:pPr algn="ctr"/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(Planning)</a:t>
            </a:r>
            <a:endParaRPr lang="ko-KR" altLang="ko-KR" sz="160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394" name="AutoShape 32"/>
          <p:cNvSpPr>
            <a:spLocks noChangeArrowheads="1"/>
          </p:cNvSpPr>
          <p:nvPr/>
        </p:nvSpPr>
        <p:spPr bwMode="auto">
          <a:xfrm>
            <a:off x="1527175" y="5116861"/>
            <a:ext cx="1822450" cy="912813"/>
          </a:xfrm>
          <a:prstGeom prst="homePlate">
            <a:avLst>
              <a:gd name="adj" fmla="val 49913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395" name="AutoShape 33"/>
          <p:cNvSpPr>
            <a:spLocks noChangeArrowheads="1"/>
          </p:cNvSpPr>
          <p:nvPr/>
        </p:nvSpPr>
        <p:spPr bwMode="auto">
          <a:xfrm>
            <a:off x="3863975" y="5042247"/>
            <a:ext cx="5943600" cy="9874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1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ko-KR"/>
          </a:p>
        </p:txBody>
      </p:sp>
      <p:sp>
        <p:nvSpPr>
          <p:cNvPr id="16396" name="AutoShape 34"/>
          <p:cNvSpPr>
            <a:spLocks noChangeArrowheads="1"/>
          </p:cNvSpPr>
          <p:nvPr/>
        </p:nvSpPr>
        <p:spPr bwMode="auto">
          <a:xfrm>
            <a:off x="3122614" y="5193060"/>
            <a:ext cx="606425" cy="774700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1566864" y="5145436"/>
            <a:ext cx="1741487" cy="854075"/>
          </a:xfrm>
          <a:prstGeom prst="homePlate">
            <a:avLst>
              <a:gd name="adj" fmla="val 5097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98" name="Line 36"/>
          <p:cNvSpPr>
            <a:spLocks noChangeShapeType="1"/>
          </p:cNvSpPr>
          <p:nvPr/>
        </p:nvSpPr>
        <p:spPr bwMode="auto">
          <a:xfrm>
            <a:off x="1487488" y="4912073"/>
            <a:ext cx="8329612" cy="0"/>
          </a:xfrm>
          <a:prstGeom prst="line">
            <a:avLst/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9" name="AutoShape 39"/>
          <p:cNvSpPr>
            <a:spLocks noChangeArrowheads="1"/>
          </p:cNvSpPr>
          <p:nvPr/>
        </p:nvSpPr>
        <p:spPr bwMode="auto">
          <a:xfrm>
            <a:off x="1487489" y="3913536"/>
            <a:ext cx="1824037" cy="804863"/>
          </a:xfrm>
          <a:prstGeom prst="homePlate">
            <a:avLst>
              <a:gd name="adj" fmla="val 56657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400" name="AutoShape 40"/>
          <p:cNvSpPr>
            <a:spLocks noChangeArrowheads="1"/>
          </p:cNvSpPr>
          <p:nvPr/>
        </p:nvSpPr>
        <p:spPr bwMode="auto">
          <a:xfrm>
            <a:off x="3840163" y="3888135"/>
            <a:ext cx="5922962" cy="889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175" algn="ctr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ko-KR"/>
          </a:p>
        </p:txBody>
      </p:sp>
      <p:sp>
        <p:nvSpPr>
          <p:cNvPr id="16401" name="Rectangle 41"/>
          <p:cNvSpPr>
            <a:spLocks noChangeArrowheads="1"/>
          </p:cNvSpPr>
          <p:nvPr/>
        </p:nvSpPr>
        <p:spPr bwMode="auto">
          <a:xfrm>
            <a:off x="3878264" y="4086690"/>
            <a:ext cx="6072187" cy="413896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en-US" altLang="ko-KR" sz="1300" dirty="0">
                <a:latin typeface="Arial" charset="0"/>
                <a:ea typeface="굴림체" pitchFamily="49" charset="-127"/>
              </a:rPr>
              <a:t> 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사람들이 목표 달성을 위해서 </a:t>
            </a:r>
            <a:r>
              <a:rPr lang="ko-KR" altLang="en-US" sz="1600" b="1" spc="-150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열정을 갖고 일하도록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만드는 과정</a:t>
            </a:r>
            <a:endParaRPr lang="en-US" altLang="ko-KR" sz="1600" b="1" spc="-150" dirty="0">
              <a:latin typeface="Arial" charset="0"/>
              <a:ea typeface="굴림체" pitchFamily="49" charset="-127"/>
            </a:endParaRPr>
          </a:p>
        </p:txBody>
      </p:sp>
      <p:sp>
        <p:nvSpPr>
          <p:cNvPr id="16402" name="AutoShape 42"/>
          <p:cNvSpPr>
            <a:spLocks noChangeArrowheads="1"/>
          </p:cNvSpPr>
          <p:nvPr/>
        </p:nvSpPr>
        <p:spPr bwMode="auto">
          <a:xfrm>
            <a:off x="3081338" y="3981799"/>
            <a:ext cx="608012" cy="681037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1528763" y="3940524"/>
            <a:ext cx="1738312" cy="752475"/>
          </a:xfrm>
          <a:prstGeom prst="homePlate">
            <a:avLst>
              <a:gd name="adj" fmla="val 57753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404" name="Rectangle 44"/>
          <p:cNvSpPr>
            <a:spLocks noChangeArrowheads="1"/>
          </p:cNvSpPr>
          <p:nvPr/>
        </p:nvSpPr>
        <p:spPr bwMode="auto">
          <a:xfrm>
            <a:off x="1682751" y="4031011"/>
            <a:ext cx="108426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지 휘</a:t>
            </a:r>
          </a:p>
          <a:p>
            <a:pPr algn="ctr"/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(Leading)</a:t>
            </a:r>
            <a:endParaRPr lang="ko-KR" altLang="ko-KR" sz="160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405" name="Rectangle 45"/>
          <p:cNvSpPr>
            <a:spLocks noChangeArrowheads="1"/>
          </p:cNvSpPr>
          <p:nvPr/>
        </p:nvSpPr>
        <p:spPr bwMode="auto">
          <a:xfrm>
            <a:off x="1573213" y="5296249"/>
            <a:ext cx="13843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통 제</a:t>
            </a:r>
          </a:p>
          <a:p>
            <a:pPr algn="ctr"/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(Controling)</a:t>
            </a:r>
            <a:endParaRPr lang="ko-KR" altLang="ko-KR" sz="160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406" name="Rectangle 46"/>
          <p:cNvSpPr>
            <a:spLocks noChangeArrowheads="1"/>
          </p:cNvSpPr>
          <p:nvPr/>
        </p:nvSpPr>
        <p:spPr bwMode="auto">
          <a:xfrm>
            <a:off x="3849688" y="5082752"/>
            <a:ext cx="7267202" cy="783228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en-US" altLang="ko-KR" sz="1600" b="1" spc="-150" dirty="0"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spc="-300" dirty="0">
                <a:latin typeface="Arial" charset="0"/>
                <a:ea typeface="굴림체" pitchFamily="49" charset="-127"/>
              </a:rPr>
              <a:t>목표를 달성하기 위해서 진행 </a:t>
            </a:r>
            <a:r>
              <a:rPr lang="ko-KR" altLang="en-US" sz="1600" b="1" spc="-300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상황을</a:t>
            </a:r>
            <a:r>
              <a:rPr lang="ko-KR" altLang="en-US" sz="1600" b="1" spc="-300" dirty="0"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spc="-300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평가하고 필요한 시정조치 </a:t>
            </a:r>
            <a:r>
              <a:rPr lang="ko-KR" altLang="en-US" sz="1600" b="1" spc="-300" dirty="0">
                <a:latin typeface="Arial" charset="0"/>
                <a:ea typeface="굴림체" pitchFamily="49" charset="-127"/>
              </a:rPr>
              <a:t>를 취하는 과정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ko-KR" altLang="ko-KR" sz="1600" b="1" spc="-300" dirty="0"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spc="-300" dirty="0">
                <a:latin typeface="Arial" charset="0"/>
                <a:ea typeface="굴림체" pitchFamily="49" charset="-127"/>
              </a:rPr>
              <a:t>정보 통신기술의 발달로 경영자의 통제 능력이 향상되고 있음</a:t>
            </a:r>
            <a:r>
              <a:rPr lang="en-US" altLang="ko-KR" sz="1600" b="1" spc="-300" dirty="0">
                <a:latin typeface="Arial" charset="0"/>
                <a:ea typeface="굴림체" pitchFamily="49" charset="-127"/>
              </a:rPr>
              <a:t>. </a:t>
            </a:r>
            <a:endParaRPr lang="ko-KR" altLang="ko-KR" sz="1600" b="1" spc="-300" dirty="0"/>
          </a:p>
        </p:txBody>
      </p:sp>
      <p:sp>
        <p:nvSpPr>
          <p:cNvPr id="16407" name="Rectangle 47"/>
          <p:cNvSpPr>
            <a:spLocks noChangeArrowheads="1"/>
          </p:cNvSpPr>
          <p:nvPr/>
        </p:nvSpPr>
        <p:spPr bwMode="auto">
          <a:xfrm>
            <a:off x="3864000" y="1371552"/>
            <a:ext cx="6100762" cy="783228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en-US" altLang="ko-KR" sz="1300" b="1" dirty="0"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목표</a:t>
            </a:r>
            <a:r>
              <a:rPr lang="ko-KR" altLang="en-US" sz="1600" b="1" dirty="0">
                <a:latin typeface="Arial" charset="0"/>
                <a:ea typeface="굴림체" pitchFamily="49" charset="-127"/>
              </a:rPr>
              <a:t>를 정하고 그 </a:t>
            </a:r>
            <a:r>
              <a:rPr lang="ko-KR" altLang="en-US" sz="1600" b="1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달성 방법</a:t>
            </a:r>
            <a:r>
              <a:rPr lang="ko-KR" altLang="en-US" sz="1600" b="1" dirty="0">
                <a:latin typeface="Arial" charset="0"/>
                <a:ea typeface="굴림체" pitchFamily="49" charset="-127"/>
              </a:rPr>
              <a:t>을</a:t>
            </a:r>
            <a:r>
              <a:rPr lang="ko-KR" altLang="en-US" sz="1600" b="1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dirty="0">
                <a:latin typeface="Arial" charset="0"/>
                <a:ea typeface="굴림체" pitchFamily="49" charset="-127"/>
              </a:rPr>
              <a:t>결정하는 기능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ko-KR" altLang="en-US" sz="1600" b="1" dirty="0">
                <a:latin typeface="Arial" charset="0"/>
                <a:ea typeface="굴림체" pitchFamily="49" charset="-127"/>
              </a:rPr>
              <a:t> 방향설정</a:t>
            </a:r>
            <a:r>
              <a:rPr lang="en-US" altLang="ko-KR" sz="1600" b="1" dirty="0">
                <a:latin typeface="Arial" charset="0"/>
                <a:ea typeface="굴림체" pitchFamily="49" charset="-127"/>
              </a:rPr>
              <a:t>,  </a:t>
            </a:r>
            <a:r>
              <a:rPr lang="ko-KR" altLang="en-US" sz="1600" b="1" dirty="0">
                <a:latin typeface="Arial" charset="0"/>
                <a:ea typeface="굴림체" pitchFamily="49" charset="-127"/>
              </a:rPr>
              <a:t>구체적인 추진 일정과 예산편성</a:t>
            </a:r>
            <a:r>
              <a:rPr lang="en-US" altLang="ko-KR" sz="1600" b="1" dirty="0">
                <a:latin typeface="Arial" charset="0"/>
                <a:ea typeface="굴림체" pitchFamily="49" charset="-127"/>
              </a:rPr>
              <a:t> </a:t>
            </a:r>
            <a:endParaRPr lang="ko-KR" altLang="ko-KR" sz="1600" b="1" dirty="0"/>
          </a:p>
        </p:txBody>
      </p:sp>
      <p:sp>
        <p:nvSpPr>
          <p:cNvPr id="16408" name="Rectangle 48"/>
          <p:cNvSpPr>
            <a:spLocks noChangeArrowheads="1"/>
          </p:cNvSpPr>
          <p:nvPr/>
        </p:nvSpPr>
        <p:spPr bwMode="auto">
          <a:xfrm>
            <a:off x="3849687" y="2368332"/>
            <a:ext cx="6691139" cy="1492716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defTabSz="762000"/>
            <a:endParaRPr lang="ko-KR" altLang="en-US" sz="1400" dirty="0">
              <a:latin typeface="그래픽" charset="-127"/>
              <a:ea typeface="중고딕" charset="-127"/>
            </a:endParaRPr>
          </a:p>
          <a:p>
            <a:pPr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ko-KR" altLang="en-US" sz="1300" b="1" spc="-150" dirty="0">
                <a:latin typeface="Arial" charset="0"/>
                <a:ea typeface="굴림체" pitchFamily="49" charset="-127"/>
              </a:rPr>
              <a:t> 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조직 구성원 각자가 해야 할 일을 정하고</a:t>
            </a:r>
            <a:endParaRPr lang="en-US" altLang="ko-KR" sz="1600" b="1" spc="-150" dirty="0">
              <a:latin typeface="Arial" charset="0"/>
              <a:ea typeface="굴림체" pitchFamily="49" charset="-127"/>
            </a:endParaRPr>
          </a:p>
          <a:p>
            <a:pPr>
              <a:buClr>
                <a:schemeClr val="tx1"/>
              </a:buClr>
              <a:buSzPts val="1200"/>
            </a:pPr>
            <a:r>
              <a:rPr lang="en-US" altLang="ko-KR" sz="1600" b="1" spc="-150" dirty="0">
                <a:latin typeface="Arial" charset="0"/>
                <a:ea typeface="굴림체" pitchFamily="49" charset="-127"/>
              </a:rPr>
              <a:t>  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누가 누구에게 보고하고 감독을 받아야 하는가를 결정하는 과정 </a:t>
            </a:r>
            <a:endParaRPr lang="en-US" altLang="ko-KR" sz="1600" b="1" spc="-150" dirty="0">
              <a:latin typeface="Arial" charset="0"/>
              <a:ea typeface="굴림체" pitchFamily="49" charset="-127"/>
            </a:endParaRPr>
          </a:p>
          <a:p>
            <a:pPr>
              <a:buClr>
                <a:schemeClr val="tx1"/>
              </a:buClr>
              <a:buSzPts val="1200"/>
              <a:buFont typeface="Arial" charset="0"/>
              <a:buChar char="•"/>
            </a:pP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 </a:t>
            </a:r>
            <a:r>
              <a:rPr lang="ko-KR" altLang="en-US" sz="1600" b="1" spc="-150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상승효과</a:t>
            </a:r>
            <a:r>
              <a:rPr lang="en-US" altLang="ko-KR" sz="1600" b="1" spc="-150" dirty="0">
                <a:solidFill>
                  <a:srgbClr val="FF0000"/>
                </a:solidFill>
                <a:latin typeface="Arial" charset="0"/>
                <a:ea typeface="굴림체" pitchFamily="49" charset="-127"/>
              </a:rPr>
              <a:t>(synergy effect):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각 부분이 개별적으로 올릴 수 있는 성과의                           </a:t>
            </a:r>
            <a:endParaRPr lang="en-US" altLang="ko-KR" sz="1600" b="1" spc="-150" dirty="0">
              <a:latin typeface="Arial" charset="0"/>
              <a:ea typeface="굴림체" pitchFamily="49" charset="-127"/>
            </a:endParaRPr>
          </a:p>
          <a:p>
            <a:pPr>
              <a:buClr>
                <a:schemeClr val="tx1"/>
              </a:buClr>
              <a:buSzPts val="1200"/>
            </a:pPr>
            <a:r>
              <a:rPr lang="en-US" altLang="ko-KR" sz="1600" b="1" spc="-150" dirty="0">
                <a:latin typeface="Arial" charset="0"/>
                <a:ea typeface="굴림체" pitchFamily="49" charset="-127"/>
              </a:rPr>
              <a:t>                                           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합보다</a:t>
            </a:r>
            <a:r>
              <a:rPr lang="en-US" altLang="ko-KR" sz="1600" b="1" spc="-150" dirty="0">
                <a:latin typeface="Arial" charset="0"/>
                <a:ea typeface="굴림체" pitchFamily="49" charset="-127"/>
              </a:rPr>
              <a:t>  </a:t>
            </a:r>
            <a:r>
              <a:rPr lang="ko-KR" altLang="en-US" sz="1600" b="1" spc="-150" dirty="0">
                <a:latin typeface="Arial" charset="0"/>
                <a:ea typeface="굴림체" pitchFamily="49" charset="-127"/>
              </a:rPr>
              <a:t>전체로서 더 큰 성과를 내는 것 </a:t>
            </a:r>
            <a:endParaRPr lang="ko-KR" altLang="en-US" sz="1600" b="1" spc="-150" dirty="0"/>
          </a:p>
          <a:p>
            <a:pPr>
              <a:buClr>
                <a:schemeClr val="tx1"/>
              </a:buClr>
              <a:buSzPts val="1200"/>
            </a:pPr>
            <a:endParaRPr lang="ko-KR" altLang="en-US" sz="1300" dirty="0"/>
          </a:p>
        </p:txBody>
      </p:sp>
      <p:sp>
        <p:nvSpPr>
          <p:cNvPr id="16409" name="AutoShape 21"/>
          <p:cNvSpPr>
            <a:spLocks noChangeArrowheads="1"/>
          </p:cNvSpPr>
          <p:nvPr/>
        </p:nvSpPr>
        <p:spPr bwMode="auto">
          <a:xfrm>
            <a:off x="1520825" y="2587973"/>
            <a:ext cx="1824038" cy="857250"/>
          </a:xfrm>
          <a:prstGeom prst="homePlate">
            <a:avLst>
              <a:gd name="adj" fmla="val 49875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410" name="AutoShape 27"/>
          <p:cNvSpPr>
            <a:spLocks noChangeArrowheads="1"/>
          </p:cNvSpPr>
          <p:nvPr/>
        </p:nvSpPr>
        <p:spPr bwMode="auto">
          <a:xfrm>
            <a:off x="3114676" y="2657823"/>
            <a:ext cx="549275" cy="773112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94" name="AutoShape 29"/>
          <p:cNvSpPr>
            <a:spLocks noChangeArrowheads="1"/>
          </p:cNvSpPr>
          <p:nvPr/>
        </p:nvSpPr>
        <p:spPr bwMode="auto">
          <a:xfrm>
            <a:off x="1560513" y="2624485"/>
            <a:ext cx="1739900" cy="820738"/>
          </a:xfrm>
          <a:prstGeom prst="homePlate">
            <a:avLst>
              <a:gd name="adj" fmla="val 5102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412" name="Rectangle 37"/>
          <p:cNvSpPr>
            <a:spLocks noChangeArrowheads="1"/>
          </p:cNvSpPr>
          <p:nvPr/>
        </p:nvSpPr>
        <p:spPr bwMode="auto">
          <a:xfrm>
            <a:off x="1592264" y="2718149"/>
            <a:ext cx="14509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조 직</a:t>
            </a:r>
          </a:p>
          <a:p>
            <a:pPr algn="ctr"/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(Organizing)</a:t>
            </a:r>
            <a:endParaRPr lang="ko-KR" altLang="ko-KR" sz="160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3C02F8-7FE6-41C4-A9C0-2A44265E4743}"/>
              </a:ext>
            </a:extLst>
          </p:cNvPr>
          <p:cNvSpPr/>
          <p:nvPr/>
        </p:nvSpPr>
        <p:spPr>
          <a:xfrm>
            <a:off x="1184481" y="433673"/>
            <a:ext cx="53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경영과정으로서의</a:t>
            </a:r>
            <a:r>
              <a:rPr lang="ko-KR" altLang="en-US" sz="28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네 가지 기능 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1"/>
          <p:cNvSpPr>
            <a:spLocks noChangeArrowheads="1"/>
          </p:cNvSpPr>
          <p:nvPr/>
        </p:nvSpPr>
        <p:spPr bwMode="auto">
          <a:xfrm>
            <a:off x="1415480" y="1909465"/>
            <a:ext cx="1710782" cy="936104"/>
          </a:xfrm>
          <a:prstGeom prst="homePlate">
            <a:avLst>
              <a:gd name="adj" fmla="val 49869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391" name="AutoShape 27"/>
          <p:cNvSpPr>
            <a:spLocks noChangeArrowheads="1"/>
          </p:cNvSpPr>
          <p:nvPr/>
        </p:nvSpPr>
        <p:spPr bwMode="auto">
          <a:xfrm>
            <a:off x="3092052" y="1981473"/>
            <a:ext cx="570260" cy="712787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1455165" y="1998366"/>
            <a:ext cx="1631869" cy="785813"/>
          </a:xfrm>
          <a:prstGeom prst="homePlate">
            <a:avLst>
              <a:gd name="adj" fmla="val 5102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93" name="Rectangle 31"/>
          <p:cNvSpPr>
            <a:spLocks noChangeArrowheads="1"/>
          </p:cNvSpPr>
          <p:nvPr/>
        </p:nvSpPr>
        <p:spPr bwMode="auto">
          <a:xfrm>
            <a:off x="1596453" y="2069803"/>
            <a:ext cx="120156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계획수립</a:t>
            </a:r>
          </a:p>
          <a:p>
            <a:pPr algn="ctr"/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(Planning)</a:t>
            </a:r>
            <a:endParaRPr lang="ko-KR" altLang="ko-KR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394" name="AutoShape 32"/>
          <p:cNvSpPr>
            <a:spLocks noChangeArrowheads="1"/>
          </p:cNvSpPr>
          <p:nvPr/>
        </p:nvSpPr>
        <p:spPr bwMode="auto">
          <a:xfrm>
            <a:off x="8324276" y="1940123"/>
            <a:ext cx="1709294" cy="912813"/>
          </a:xfrm>
          <a:prstGeom prst="homePlate">
            <a:avLst>
              <a:gd name="adj" fmla="val 49913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8363966" y="1968698"/>
            <a:ext cx="1633358" cy="854075"/>
          </a:xfrm>
          <a:prstGeom prst="homePlate">
            <a:avLst>
              <a:gd name="adj" fmla="val 5097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99" name="AutoShape 39"/>
          <p:cNvSpPr>
            <a:spLocks noChangeArrowheads="1"/>
          </p:cNvSpPr>
          <p:nvPr/>
        </p:nvSpPr>
        <p:spPr bwMode="auto">
          <a:xfrm>
            <a:off x="6034708" y="1968698"/>
            <a:ext cx="1710782" cy="876871"/>
          </a:xfrm>
          <a:prstGeom prst="homePlate">
            <a:avLst>
              <a:gd name="adj" fmla="val 56657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402" name="AutoShape 42"/>
          <p:cNvSpPr>
            <a:spLocks noChangeArrowheads="1"/>
          </p:cNvSpPr>
          <p:nvPr/>
        </p:nvSpPr>
        <p:spPr bwMode="auto">
          <a:xfrm>
            <a:off x="7628556" y="2036961"/>
            <a:ext cx="570260" cy="741967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6075981" y="1995686"/>
            <a:ext cx="1630380" cy="819796"/>
          </a:xfrm>
          <a:prstGeom prst="homePlate">
            <a:avLst>
              <a:gd name="adj" fmla="val 57753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404" name="Rectangle 44"/>
          <p:cNvSpPr>
            <a:spLocks noChangeArrowheads="1"/>
          </p:cNvSpPr>
          <p:nvPr/>
        </p:nvSpPr>
        <p:spPr bwMode="auto">
          <a:xfrm>
            <a:off x="6229969" y="2086173"/>
            <a:ext cx="1016941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지 휘</a:t>
            </a:r>
          </a:p>
          <a:p>
            <a:pPr algn="ctr"/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(Leading)</a:t>
            </a:r>
            <a:endParaRPr lang="ko-KR" altLang="ko-KR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405" name="Rectangle 45"/>
          <p:cNvSpPr>
            <a:spLocks noChangeArrowheads="1"/>
          </p:cNvSpPr>
          <p:nvPr/>
        </p:nvSpPr>
        <p:spPr bwMode="auto">
          <a:xfrm>
            <a:off x="8370314" y="2119511"/>
            <a:ext cx="1298349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통 제</a:t>
            </a:r>
          </a:p>
          <a:p>
            <a:pPr algn="ctr"/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en-US" altLang="ko-KR" sz="1600" b="1" dirty="0" err="1">
                <a:latin typeface="굴림체" pitchFamily="49" charset="-127"/>
                <a:ea typeface="굴림체" pitchFamily="49" charset="-127"/>
              </a:rPr>
              <a:t>Controling</a:t>
            </a:r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)</a:t>
            </a:r>
            <a:endParaRPr lang="ko-KR" altLang="ko-KR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409" name="AutoShape 21"/>
          <p:cNvSpPr>
            <a:spLocks noChangeArrowheads="1"/>
          </p:cNvSpPr>
          <p:nvPr/>
        </p:nvSpPr>
        <p:spPr bwMode="auto">
          <a:xfrm>
            <a:off x="3789186" y="1909465"/>
            <a:ext cx="1710783" cy="915670"/>
          </a:xfrm>
          <a:prstGeom prst="homePlate">
            <a:avLst>
              <a:gd name="adj" fmla="val 49875"/>
            </a:avLst>
          </a:prstGeom>
          <a:solidFill>
            <a:srgbClr val="CE7114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16410" name="AutoShape 27"/>
          <p:cNvSpPr>
            <a:spLocks noChangeArrowheads="1"/>
          </p:cNvSpPr>
          <p:nvPr/>
        </p:nvSpPr>
        <p:spPr bwMode="auto">
          <a:xfrm>
            <a:off x="5383038" y="1979315"/>
            <a:ext cx="515170" cy="825798"/>
          </a:xfrm>
          <a:prstGeom prst="chevron">
            <a:avLst>
              <a:gd name="adj" fmla="val 64759"/>
            </a:avLst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94" name="AutoShape 29"/>
          <p:cNvSpPr>
            <a:spLocks noChangeArrowheads="1"/>
          </p:cNvSpPr>
          <p:nvPr/>
        </p:nvSpPr>
        <p:spPr bwMode="auto">
          <a:xfrm>
            <a:off x="3810465" y="1946103"/>
            <a:ext cx="1631869" cy="876670"/>
          </a:xfrm>
          <a:prstGeom prst="homePlate">
            <a:avLst>
              <a:gd name="adj" fmla="val 5102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412" name="Rectangle 37"/>
          <p:cNvSpPr>
            <a:spLocks noChangeArrowheads="1"/>
          </p:cNvSpPr>
          <p:nvPr/>
        </p:nvSpPr>
        <p:spPr bwMode="auto">
          <a:xfrm>
            <a:off x="3860626" y="2039641"/>
            <a:ext cx="1360884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latin typeface="굴림체" pitchFamily="49" charset="-127"/>
                <a:ea typeface="굴림체" pitchFamily="49" charset="-127"/>
              </a:rPr>
              <a:t>조 직</a:t>
            </a:r>
          </a:p>
          <a:p>
            <a:pPr algn="ctr"/>
            <a:r>
              <a:rPr lang="en-US" altLang="ko-KR" sz="1600" b="1" dirty="0">
                <a:latin typeface="굴림체" pitchFamily="49" charset="-127"/>
                <a:ea typeface="굴림체" pitchFamily="49" charset="-127"/>
              </a:rPr>
              <a:t>(Organizing)</a:t>
            </a:r>
            <a:endParaRPr lang="ko-KR" altLang="ko-KR" sz="16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3C02F8-7FE6-41C4-A9C0-2A44265E4743}"/>
              </a:ext>
            </a:extLst>
          </p:cNvPr>
          <p:cNvSpPr/>
          <p:nvPr/>
        </p:nvSpPr>
        <p:spPr>
          <a:xfrm>
            <a:off x="1271464" y="733729"/>
            <a:ext cx="53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경영과정으로서의</a:t>
            </a:r>
            <a:r>
              <a:rPr lang="ko-KR" altLang="en-US" sz="28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네 가지 기능 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83043CE0-1C6C-4308-AB20-CE5DEC12C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3645024"/>
            <a:ext cx="8064895" cy="28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775520" y="1196752"/>
            <a:ext cx="8280920" cy="27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[</a:t>
            </a:r>
            <a:r>
              <a:rPr lang="ko-KR" altLang="en-US" sz="1600" b="1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효과와 효율</a:t>
            </a:r>
            <a:r>
              <a:rPr lang="en-US" altLang="ko-KR" sz="1600" b="1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]       </a:t>
            </a:r>
            <a:r>
              <a:rPr lang="ko-KR" altLang="en-US" sz="16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경영 </a:t>
            </a:r>
            <a:r>
              <a:rPr lang="en-US" altLang="ko-KR" sz="16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16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성과를 높이려는 노력</a:t>
            </a:r>
            <a:endParaRPr lang="en-US" altLang="ko-KR" sz="1600" dirty="0">
              <a:solidFill>
                <a:srgbClr val="8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10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srgbClr val="C00000"/>
                </a:solidFill>
              </a:rPr>
              <a:t>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효과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(effectiveness)</a:t>
            </a:r>
          </a:p>
          <a:p>
            <a:pPr>
              <a:lnSpc>
                <a:spcPct val="150000"/>
              </a:lnSpc>
              <a:buClrTx/>
              <a:buSzTx/>
            </a:pPr>
            <a:r>
              <a:rPr lang="en-US" altLang="ko-KR" sz="1400" b="1" dirty="0">
                <a:solidFill>
                  <a:schemeClr val="tx2"/>
                </a:solidFill>
              </a:rPr>
              <a:t>           - </a:t>
            </a:r>
            <a:r>
              <a:rPr lang="ko-KR" altLang="en-US" sz="1400" b="1" dirty="0">
                <a:ea typeface="굴림체"/>
              </a:rPr>
              <a:t>의도한 목적에 비추어 본 성과 </a:t>
            </a:r>
            <a:endParaRPr lang="en-US" altLang="ko-KR" sz="1400" b="1" dirty="0">
              <a:ea typeface="굴림체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ea typeface="굴림체"/>
              </a:rPr>
              <a:t>           - </a:t>
            </a:r>
            <a:r>
              <a:rPr lang="ko-KR" altLang="en-US" sz="1400" b="1" dirty="0">
                <a:ea typeface="굴림체"/>
              </a:rPr>
              <a:t>목표의  완수 여부를  산출</a:t>
            </a:r>
            <a:r>
              <a:rPr lang="en-US" sz="1400" b="1" dirty="0">
                <a:ea typeface="굴림체"/>
              </a:rPr>
              <a:t>(output)</a:t>
            </a:r>
            <a:r>
              <a:rPr lang="ko-KR" altLang="en-US" sz="1400" b="1" dirty="0">
                <a:ea typeface="굴림체"/>
              </a:rPr>
              <a:t>측면에서 표현        </a:t>
            </a:r>
            <a:r>
              <a:rPr lang="en-US" altLang="ko-KR" sz="1400" b="1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400" b="1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목표달성도  </a:t>
            </a:r>
            <a:r>
              <a:rPr lang="en-US" altLang="ko-KR" sz="1400" b="1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~%”</a:t>
            </a:r>
            <a:endParaRPr lang="ko-KR" altLang="en-US" sz="1400" b="1" dirty="0">
              <a:solidFill>
                <a:srgbClr val="0000C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srgbClr val="C00000"/>
                </a:solidFill>
              </a:rPr>
              <a:t> 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효율</a:t>
            </a:r>
            <a:r>
              <a:rPr lang="en-US" altLang="ko-KR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(efficiency)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</a:rPr>
              <a:t>          - </a:t>
            </a:r>
            <a:r>
              <a:rPr lang="ko-KR" altLang="en-US" sz="1400" b="1" dirty="0"/>
              <a:t>활동에 들어간 비용을 고려한 개념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          </a:t>
            </a:r>
            <a:r>
              <a:rPr lang="en-US" altLang="ko-KR" sz="1400" b="1" dirty="0"/>
              <a:t>- </a:t>
            </a:r>
            <a:r>
              <a:rPr lang="ko-KR" altLang="en-US" sz="1400" b="1" dirty="0"/>
              <a:t>투입에 대한 산출</a:t>
            </a:r>
            <a:r>
              <a:rPr lang="en-US" sz="1400" b="1" dirty="0"/>
              <a:t>(output)</a:t>
            </a:r>
            <a:r>
              <a:rPr lang="ko-KR" altLang="en-US" sz="1400" b="1" dirty="0"/>
              <a:t>의 비율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149080"/>
            <a:ext cx="64087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DC9BBCE-77D1-46CE-A945-231BF26365F1}"/>
              </a:ext>
            </a:extLst>
          </p:cNvPr>
          <p:cNvSpPr/>
          <p:nvPr/>
        </p:nvSpPr>
        <p:spPr>
          <a:xfrm>
            <a:off x="1487488" y="476672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</a:rPr>
              <a:t>성과의 두 측면 </a:t>
            </a:r>
            <a:endParaRPr lang="ko-KR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556792"/>
            <a:ext cx="65527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94E07E1-F93C-415C-A63F-283468EEFFC3}"/>
              </a:ext>
            </a:extLst>
          </p:cNvPr>
          <p:cNvSpPr/>
          <p:nvPr/>
        </p:nvSpPr>
        <p:spPr>
          <a:xfrm>
            <a:off x="1343472" y="650371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</a:rPr>
              <a:t>조직업무의 구분 </a:t>
            </a:r>
            <a:endParaRPr lang="ko-KR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B2EDD2-20A3-4425-A354-C9604FD8011C}"/>
              </a:ext>
            </a:extLst>
          </p:cNvPr>
          <p:cNvSpPr/>
          <p:nvPr/>
        </p:nvSpPr>
        <p:spPr>
          <a:xfrm>
            <a:off x="2711624" y="4387053"/>
            <a:ext cx="6552728" cy="12741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            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회계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심리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수학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계량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통계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문화 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0D7CAC-3630-4852-ADBE-9195155E3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1844824"/>
            <a:ext cx="302433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ko-KR" sz="2000" b="1" i="0" dirty="0">
                <a:solidFill>
                  <a:srgbClr val="FFFF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&lt;</a:t>
            </a:r>
            <a:r>
              <a:rPr lang="ko-KR" altLang="en-US" sz="2000" b="1" i="0" dirty="0">
                <a:solidFill>
                  <a:srgbClr val="FFFF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사례로 보는 경영학</a:t>
            </a:r>
            <a:r>
              <a:rPr lang="en-US" altLang="ko-KR" sz="2000" b="1" i="0" dirty="0">
                <a:solidFill>
                  <a:srgbClr val="FFFF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&gt;</a:t>
            </a:r>
            <a:r>
              <a:rPr lang="ko-KR" altLang="en-US" sz="2000" b="1" i="0" dirty="0">
                <a:solidFill>
                  <a:srgbClr val="FFFF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2000" b="1" i="0" dirty="0">
              <a:solidFill>
                <a:srgbClr val="FFFF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>
              <a:lnSpc>
                <a:spcPct val="115000"/>
              </a:lnSpc>
            </a:pPr>
            <a:endParaRPr lang="en-US" altLang="ko-KR" sz="2000" b="1" i="0" dirty="0">
              <a:solidFill>
                <a:srgbClr val="FFFF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>
              <a:lnSpc>
                <a:spcPct val="115000"/>
              </a:lnSpc>
            </a:pPr>
            <a:r>
              <a:rPr lang="ko-KR" altLang="en-US" sz="2800" b="1" i="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베네통</a:t>
            </a:r>
            <a:r>
              <a:rPr lang="ko-KR" altLang="en-US" sz="2000" b="1" i="0" dirty="0">
                <a:solidFill>
                  <a:srgbClr val="FFFF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sz="2000" b="1" dirty="0">
              <a:ea typeface="굴림체" panose="020B0609000101010101" pitchFamily="49" charset="-127"/>
            </a:endParaRPr>
          </a:p>
        </p:txBody>
      </p:sp>
      <p:pic>
        <p:nvPicPr>
          <p:cNvPr id="2052" name="Picture 74" descr="http://postfiles6.naver.net/20120122_229/2091622_13272120615900xOz1_JPEG/2010-05-19_193B573B48.jpg?type=w2">
            <a:extLst>
              <a:ext uri="{FF2B5EF4-FFF2-40B4-BE49-F238E27FC236}">
                <a16:creationId xmlns:a16="http://schemas.microsoft.com/office/drawing/2014/main" id="{9F7E51CB-E37A-4253-8F22-F265A7E7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1" y="4459198"/>
            <a:ext cx="7416824" cy="23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2E7FF1A-DA3A-460F-9EF6-8DF8456A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0"/>
            <a:ext cx="7416824" cy="445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>
            <a:extLst>
              <a:ext uri="{FF2B5EF4-FFF2-40B4-BE49-F238E27FC236}">
                <a16:creationId xmlns:a16="http://schemas.microsoft.com/office/drawing/2014/main" id="{7B157A8C-7CE9-4856-8410-B72F3B84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5" y="300935"/>
            <a:ext cx="4538918" cy="29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BA5F1E2-08D8-42D0-BD2A-C86CCFF0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56" y="3372907"/>
            <a:ext cx="4538917" cy="31524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03CAF4-5342-4FD2-A76E-B388744B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0935"/>
            <a:ext cx="4752528" cy="29279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6E631E9-3461-4CEB-9FEC-154F60394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3992"/>
            <a:ext cx="4752528" cy="31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969540-B118-43CB-9F6E-3B581271E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104" y="2323728"/>
            <a:ext cx="2569096" cy="457200"/>
          </a:xfrm>
          <a:effectLst>
            <a:outerShdw dist="12700" dir="16200000" algn="ctr" rotWithShape="0">
              <a:srgbClr val="FFFFFF"/>
            </a:outerShdw>
          </a:effectLst>
        </p:spPr>
        <p:txBody>
          <a:bodyPr anchor="ctr"/>
          <a:lstStyle/>
          <a:p>
            <a:r>
              <a:rPr lang="en-US" altLang="ko-KR" sz="1800" b="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Food for life (2003)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F7CF1031-3C3B-4BE1-B247-7388EC22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63826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4101" name="Picture 7" descr="C:\DOCUME~1\WINDOW~1\LOCALS~1\Temp\Hnc\BinData\EMB00000ef00043.jpg">
            <a:extLst>
              <a:ext uri="{FF2B5EF4-FFF2-40B4-BE49-F238E27FC236}">
                <a16:creationId xmlns:a16="http://schemas.microsoft.com/office/drawing/2014/main" id="{4217DA65-4367-4E0B-8B9B-FFE1B6D5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83" y="0"/>
            <a:ext cx="522108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8">
            <a:extLst>
              <a:ext uri="{FF2B5EF4-FFF2-40B4-BE49-F238E27FC236}">
                <a16:creationId xmlns:a16="http://schemas.microsoft.com/office/drawing/2014/main" id="{097ECDFE-537D-406B-A1B4-98139280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32139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7" name="Picture 6" descr="C:\DOCUME~1\WINDOW~1\LOCALS~1\Temp\Hnc\BinData\EMB00000ef00049.jpg">
            <a:extLst>
              <a:ext uri="{FF2B5EF4-FFF2-40B4-BE49-F238E27FC236}">
                <a16:creationId xmlns:a16="http://schemas.microsoft.com/office/drawing/2014/main" id="{A932C35F-ED3C-4227-A139-B33F9046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82" y="2813253"/>
            <a:ext cx="5221081" cy="30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9BADD65-9A74-4A73-8A5A-587947B86B95}"/>
              </a:ext>
            </a:extLst>
          </p:cNvPr>
          <p:cNvSpPr/>
          <p:nvPr/>
        </p:nvSpPr>
        <p:spPr>
          <a:xfrm>
            <a:off x="7032104" y="5444754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Hearts (1996)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29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0CEEC2B3-7110-4906-BE9A-A709A7E34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63826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8197" name="Picture 6" descr="C:\DOCUME~1\WINDOW~1\LOCALS~1\Temp\Hnc\BinData\EMB00000ef00055.jpg">
            <a:extLst>
              <a:ext uri="{FF2B5EF4-FFF2-40B4-BE49-F238E27FC236}">
                <a16:creationId xmlns:a16="http://schemas.microsoft.com/office/drawing/2014/main" id="{817B35F0-0738-49E1-84B2-F041D33A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6576"/>
            <a:ext cx="5683746" cy="28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>
            <a:extLst>
              <a:ext uri="{FF2B5EF4-FFF2-40B4-BE49-F238E27FC236}">
                <a16:creationId xmlns:a16="http://schemas.microsoft.com/office/drawing/2014/main" id="{6EE98CE9-3A39-4DE1-98B0-DA01C764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63826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8199" name="Picture 9" descr="C:\DOCUME~1\WINDOW~1\LOCALS~1\Temp\Hnc\BinData\EMB00000ef00058.jpg">
            <a:extLst>
              <a:ext uri="{FF2B5EF4-FFF2-40B4-BE49-F238E27FC236}">
                <a16:creationId xmlns:a16="http://schemas.microsoft.com/office/drawing/2014/main" id="{4BEF8C1D-84E0-4642-96C3-12D7FDEB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81" y="2918067"/>
            <a:ext cx="5708808" cy="29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0">
            <a:extLst>
              <a:ext uri="{FF2B5EF4-FFF2-40B4-BE49-F238E27FC236}">
                <a16:creationId xmlns:a16="http://schemas.microsoft.com/office/drawing/2014/main" id="{939F162A-20EB-4657-90C2-DC472ECF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32139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8201" name="Rectangle 13">
            <a:extLst>
              <a:ext uri="{FF2B5EF4-FFF2-40B4-BE49-F238E27FC236}">
                <a16:creationId xmlns:a16="http://schemas.microsoft.com/office/drawing/2014/main" id="{E0DC694F-4F47-4453-90A5-1E6015C4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320" y="2426135"/>
            <a:ext cx="3276600" cy="457200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sz="1400" i="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Newborn baby (1991) </a:t>
            </a:r>
            <a:endParaRPr lang="en-US" altLang="ko-KR" sz="1400" i="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02" name="Rectangle 14">
            <a:extLst>
              <a:ext uri="{FF2B5EF4-FFF2-40B4-BE49-F238E27FC236}">
                <a16:creationId xmlns:a16="http://schemas.microsoft.com/office/drawing/2014/main" id="{F07C8F63-DC44-44B8-9C87-4EABDC3A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258" y="5472561"/>
            <a:ext cx="2209800" cy="457200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400" i="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David Kirby (1992) </a:t>
            </a:r>
            <a:endParaRPr lang="en-US" altLang="ko-KR" sz="1400" i="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03" name="Rectangle 15">
            <a:extLst>
              <a:ext uri="{FF2B5EF4-FFF2-40B4-BE49-F238E27FC236}">
                <a16:creationId xmlns:a16="http://schemas.microsoft.com/office/drawing/2014/main" id="{E60F626C-4D3D-4334-9B02-874455C8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32139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318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직사각형 8">
            <a:extLst>
              <a:ext uri="{FF2B5EF4-FFF2-40B4-BE49-F238E27FC236}">
                <a16:creationId xmlns:a16="http://schemas.microsoft.com/office/drawing/2014/main" id="{7FDD0740-7965-4C99-A4E8-ED6C96D9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578" y="1082635"/>
            <a:ext cx="3333676" cy="4074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defTabSz="457200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1800" i="0" dirty="0">
                <a:latin typeface="+mj-lt"/>
                <a:ea typeface="+mj-ea"/>
                <a:cs typeface="+mj-cs"/>
              </a:rPr>
              <a:t>Unhate Campaign – 2011</a:t>
            </a:r>
            <a:r>
              <a:rPr lang="ko-KR" altLang="en-US" sz="1800" i="0" dirty="0">
                <a:latin typeface="+mj-lt"/>
                <a:ea typeface="+mj-ea"/>
                <a:cs typeface="+mj-cs"/>
              </a:rPr>
              <a:t>년</a:t>
            </a:r>
            <a:endParaRPr lang="en-US" altLang="ko-KR" sz="1800" i="0" dirty="0"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2" descr="http://imgnews.naver.com/image/naeway/2011/11/17/20111117000521_0.jpg">
            <a:extLst>
              <a:ext uri="{FF2B5EF4-FFF2-40B4-BE49-F238E27FC236}">
                <a16:creationId xmlns:a16="http://schemas.microsoft.com/office/drawing/2014/main" id="{C1055974-4E98-4C2F-AAE5-CE7D2F62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24" y="961425"/>
            <a:ext cx="2541601" cy="49351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postfiles2.naver.net/20111117_97/classictaste_1321515495553lqfJf_JPEG/%BA%A3%B3%D7%C5%EB_%B1%A4%B0%ED.jpg?type=w2">
            <a:extLst>
              <a:ext uri="{FF2B5EF4-FFF2-40B4-BE49-F238E27FC236}">
                <a16:creationId xmlns:a16="http://schemas.microsoft.com/office/drawing/2014/main" id="{D7800D35-1D77-4B68-B8F2-D03969AE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156" y="2355143"/>
            <a:ext cx="3039820" cy="21506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4">
            <a:extLst>
              <a:ext uri="{FF2B5EF4-FFF2-40B4-BE49-F238E27FC236}">
                <a16:creationId xmlns:a16="http://schemas.microsoft.com/office/drawing/2014/main" id="{E6DD72B1-7A8F-4BE5-B741-2105C804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1925639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4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2">
            <a:extLst>
              <a:ext uri="{FF2B5EF4-FFF2-40B4-BE49-F238E27FC236}">
                <a16:creationId xmlns:a16="http://schemas.microsoft.com/office/drawing/2014/main" id="{0F6D22FB-D3F0-4840-912F-7C2E76227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2" y="4365104"/>
            <a:ext cx="3168650" cy="706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1950</a:t>
            </a:r>
            <a:r>
              <a:rPr lang="ko-KR" altLang="en-US" dirty="0"/>
              <a:t>년 </a:t>
            </a:r>
            <a:r>
              <a:rPr lang="ko-KR" altLang="en-US" dirty="0" err="1"/>
              <a:t>루치나노</a:t>
            </a:r>
            <a:r>
              <a:rPr lang="ko-KR" altLang="en-US" dirty="0"/>
              <a:t> </a:t>
            </a:r>
            <a:r>
              <a:rPr lang="en-US" altLang="ko-KR" dirty="0"/>
              <a:t>15</a:t>
            </a:r>
            <a:r>
              <a:rPr lang="ko-KR" altLang="en-US" dirty="0"/>
              <a:t>세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수개월후 부친사망</a:t>
            </a:r>
          </a:p>
        </p:txBody>
      </p:sp>
      <p:sp>
        <p:nvSpPr>
          <p:cNvPr id="14339" name="내용 개체 틀 3">
            <a:extLst>
              <a:ext uri="{FF2B5EF4-FFF2-40B4-BE49-F238E27FC236}">
                <a16:creationId xmlns:a16="http://schemas.microsoft.com/office/drawing/2014/main" id="{052C8E3B-751D-43B2-9C2B-E2F871E5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3237" y="4437112"/>
            <a:ext cx="4043362" cy="777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dirty="0"/>
              <a:t>카를로</a:t>
            </a:r>
            <a:r>
              <a:rPr lang="en-US" altLang="ko-KR" dirty="0"/>
              <a:t>, </a:t>
            </a:r>
            <a:r>
              <a:rPr lang="ko-KR" altLang="en-US" dirty="0" err="1"/>
              <a:t>질베르토</a:t>
            </a:r>
            <a:r>
              <a:rPr lang="en-US" altLang="ko-KR" dirty="0"/>
              <a:t>, </a:t>
            </a:r>
            <a:r>
              <a:rPr lang="ko-KR" altLang="en-US" dirty="0" err="1"/>
              <a:t>귈리아나</a:t>
            </a:r>
            <a:r>
              <a:rPr lang="en-US" altLang="ko-KR" dirty="0"/>
              <a:t>, </a:t>
            </a:r>
            <a:r>
              <a:rPr lang="ko-KR" altLang="en-US" dirty="0"/>
              <a:t>루치아노</a:t>
            </a:r>
          </a:p>
        </p:txBody>
      </p:sp>
      <p:pic>
        <p:nvPicPr>
          <p:cNvPr id="14340" name="Picture 2" descr="C:\Users\고윤배\Desktop\베네통 가족사진 - 늙은.jpg">
            <a:extLst>
              <a:ext uri="{FF2B5EF4-FFF2-40B4-BE49-F238E27FC236}">
                <a16:creationId xmlns:a16="http://schemas.microsoft.com/office/drawing/2014/main" id="{8AD8E665-4F52-4811-8C4A-E1F03563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62" y="0"/>
            <a:ext cx="374491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고윤배\Desktop\베네통 패밀리 사진.jpg">
            <a:extLst>
              <a:ext uri="{FF2B5EF4-FFF2-40B4-BE49-F238E27FC236}">
                <a16:creationId xmlns:a16="http://schemas.microsoft.com/office/drawing/2014/main" id="{78C7BBEB-F32C-44F3-ACA7-E434E62C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0"/>
            <a:ext cx="2733675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7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AF91663-D9F4-470C-BA89-40DFAF1B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1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C76A9B14-D37A-49F6-8DE6-CC94EFAC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1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15364" name="Picture 9" descr="UNITED COLORS OF BENETTON">
            <a:hlinkClick r:id="rId3"/>
            <a:extLst>
              <a:ext uri="{FF2B5EF4-FFF2-40B4-BE49-F238E27FC236}">
                <a16:creationId xmlns:a16="http://schemas.microsoft.com/office/drawing/2014/main" id="{89291F54-AA5D-46E4-B849-00DBEEA9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30" y="611982"/>
            <a:ext cx="2362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2">
            <a:extLst>
              <a:ext uri="{FF2B5EF4-FFF2-40B4-BE49-F238E27FC236}">
                <a16:creationId xmlns:a16="http://schemas.microsoft.com/office/drawing/2014/main" id="{54F3F6D6-E4C1-4910-9D45-4531950CB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8763000" cy="4648200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en-US" altLang="ko-KR" sz="1800" i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366" name="직사각형 2">
            <a:extLst>
              <a:ext uri="{FF2B5EF4-FFF2-40B4-BE49-F238E27FC236}">
                <a16:creationId xmlns:a16="http://schemas.microsoft.com/office/drawing/2014/main" id="{FA492A4C-FEB2-418C-B1F6-6863C060F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866" y="1628800"/>
            <a:ext cx="9937750" cy="4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r>
              <a:rPr lang="en-US" altLang="ko-KR" b="1" i="0" dirty="0">
                <a:solidFill>
                  <a:srgbClr val="FFFF00"/>
                </a:solidFill>
              </a:rPr>
              <a:t>[Key Success Factor]</a:t>
            </a:r>
          </a:p>
          <a:p>
            <a:endParaRPr lang="ko-KR" altLang="en-US" b="1" i="0" dirty="0">
              <a:solidFill>
                <a:srgbClr val="FFFF00"/>
              </a:solidFill>
            </a:endParaRPr>
          </a:p>
          <a:p>
            <a:r>
              <a:rPr lang="ko-KR" altLang="en-US" sz="1600" b="1" i="0" spc="-150" dirty="0"/>
              <a:t>       돈   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>
                <a:solidFill>
                  <a:srgbClr val="FFFF00"/>
                </a:solidFill>
              </a:rPr>
              <a:t>재무</a:t>
            </a:r>
            <a:r>
              <a:rPr lang="en-US" altLang="ko-KR" sz="1600" b="1" i="0" spc="-150" dirty="0"/>
              <a:t>)  :   </a:t>
            </a:r>
            <a:r>
              <a:rPr lang="ko-KR" altLang="en-US" sz="1600" b="1" i="0" spc="-150" dirty="0"/>
              <a:t>자신의 아코디언 </a:t>
            </a:r>
            <a:r>
              <a:rPr lang="en-US" altLang="ko-KR" sz="1600" b="1" i="0" spc="-150" dirty="0"/>
              <a:t>+ </a:t>
            </a:r>
            <a:r>
              <a:rPr lang="ko-KR" altLang="en-US" sz="1600" b="1" i="0" spc="-150" dirty="0"/>
              <a:t>동생  </a:t>
            </a:r>
            <a:r>
              <a:rPr lang="ko-KR" altLang="en-US" sz="1600" b="1" i="0" spc="-150" dirty="0" err="1"/>
              <a:t>카를르의</a:t>
            </a:r>
            <a:r>
              <a:rPr lang="ko-KR" altLang="en-US" sz="1600" b="1" i="0" spc="-150" dirty="0"/>
              <a:t>  자전거 </a:t>
            </a:r>
            <a:r>
              <a:rPr lang="en-US" altLang="ko-KR" sz="1600" b="1" i="0" spc="-150" dirty="0"/>
              <a:t>= 3</a:t>
            </a:r>
            <a:r>
              <a:rPr lang="ko-KR" altLang="en-US" sz="1600" b="1" i="0" spc="-150" dirty="0"/>
              <a:t>만리라 창업자금 </a:t>
            </a:r>
          </a:p>
          <a:p>
            <a:endParaRPr lang="en-US" altLang="ko-KR" sz="1600" b="1" i="0" spc="-150" dirty="0"/>
          </a:p>
          <a:p>
            <a:r>
              <a:rPr lang="ko-KR" altLang="en-US" sz="1600" b="1" i="0" spc="-150" dirty="0"/>
              <a:t>     사람 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>
                <a:solidFill>
                  <a:srgbClr val="FFFF00"/>
                </a:solidFill>
              </a:rPr>
              <a:t>인사</a:t>
            </a:r>
            <a:r>
              <a:rPr lang="en-US" altLang="ko-KR" sz="1600" b="1" i="0" spc="-150" dirty="0"/>
              <a:t>)   :  </a:t>
            </a:r>
            <a:r>
              <a:rPr lang="ko-KR" altLang="en-US" sz="1600" b="1" i="0" spc="-150" dirty="0"/>
              <a:t>루치아노 </a:t>
            </a:r>
            <a:r>
              <a:rPr lang="en-US" altLang="ko-KR" sz="1600" b="1" i="0" spc="-150" dirty="0"/>
              <a:t>= </a:t>
            </a:r>
            <a:r>
              <a:rPr lang="ko-KR" altLang="en-US" sz="1600" b="1" i="0" spc="-150" dirty="0"/>
              <a:t>회장</a:t>
            </a:r>
            <a:r>
              <a:rPr lang="en-US" altLang="ko-KR" sz="1600" b="1" i="0" spc="-150" dirty="0"/>
              <a:t>,   </a:t>
            </a:r>
            <a:r>
              <a:rPr lang="ko-KR" altLang="en-US" sz="1600" b="1" i="0" spc="-150" dirty="0"/>
              <a:t> </a:t>
            </a:r>
            <a:r>
              <a:rPr lang="ko-KR" altLang="en-US" sz="1600" b="1" i="0" spc="-150" dirty="0" err="1"/>
              <a:t>귈리아나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/>
              <a:t>천부적 뜨개질 솜씨</a:t>
            </a:r>
            <a:r>
              <a:rPr lang="en-US" altLang="ko-KR" sz="1600" b="1" i="0" spc="-150" dirty="0"/>
              <a:t>) = </a:t>
            </a:r>
            <a:r>
              <a:rPr lang="ko-KR" altLang="en-US" sz="1600" b="1" i="0" spc="-150" dirty="0"/>
              <a:t>디자인</a:t>
            </a:r>
          </a:p>
          <a:p>
            <a:r>
              <a:rPr lang="ko-KR" altLang="en-US" sz="1600" b="1" i="0" spc="-150" dirty="0"/>
              <a:t>                                   </a:t>
            </a:r>
            <a:r>
              <a:rPr lang="ko-KR" altLang="en-US" sz="1600" b="1" i="0" spc="-150" dirty="0" err="1"/>
              <a:t>길베르토</a:t>
            </a:r>
            <a:r>
              <a:rPr lang="ko-KR" altLang="en-US" sz="1600" b="1" i="0" spc="-150" dirty="0"/>
              <a:t> </a:t>
            </a:r>
            <a:r>
              <a:rPr lang="en-US" altLang="ko-KR" sz="1600" b="1" i="0" spc="-150" dirty="0"/>
              <a:t>= </a:t>
            </a:r>
            <a:r>
              <a:rPr lang="ko-KR" altLang="en-US" sz="1600" b="1" i="0" spc="-150" dirty="0"/>
              <a:t>재무</a:t>
            </a:r>
            <a:r>
              <a:rPr lang="en-US" altLang="ko-KR" sz="1600" b="1" i="0" spc="-150" dirty="0"/>
              <a:t>,    </a:t>
            </a:r>
            <a:r>
              <a:rPr lang="ko-KR" altLang="en-US" sz="1600" b="1" i="0" spc="-150" dirty="0" err="1"/>
              <a:t>카를르</a:t>
            </a:r>
            <a:r>
              <a:rPr lang="ko-KR" altLang="en-US" sz="1600" b="1" i="0" spc="-150" dirty="0"/>
              <a:t> </a:t>
            </a:r>
            <a:r>
              <a:rPr lang="en-US" altLang="ko-KR" sz="1600" b="1" i="0" spc="-150" dirty="0"/>
              <a:t>= </a:t>
            </a:r>
            <a:r>
              <a:rPr lang="ko-KR" altLang="en-US" sz="1600" b="1" i="0" spc="-150" dirty="0"/>
              <a:t>생산       </a:t>
            </a:r>
            <a:r>
              <a:rPr lang="en-US" altLang="ko-KR" sz="1600" b="1" i="0" spc="-150" dirty="0"/>
              <a:t>        ; </a:t>
            </a:r>
            <a:r>
              <a:rPr lang="ko-KR" altLang="en-US" sz="1600" b="1" i="0" spc="-150" dirty="0"/>
              <a:t>끈끈한 혈연주의 가족경영</a:t>
            </a:r>
          </a:p>
          <a:p>
            <a:br>
              <a:rPr lang="ko-KR" altLang="en-US" sz="1600" b="1" i="0" spc="-150" dirty="0"/>
            </a:br>
            <a:r>
              <a:rPr lang="ko-KR" altLang="en-US" sz="1600" b="1" i="0" spc="-150" dirty="0"/>
              <a:t>     제품 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>
                <a:solidFill>
                  <a:srgbClr val="FFFF00"/>
                </a:solidFill>
              </a:rPr>
              <a:t>생산</a:t>
            </a:r>
            <a:r>
              <a:rPr lang="en-US" altLang="ko-KR" sz="1600" b="1" i="0" spc="-150" dirty="0"/>
              <a:t>)  :  </a:t>
            </a:r>
            <a:r>
              <a:rPr lang="ko-KR" altLang="en-US" sz="1600" b="1" i="0" spc="-150" dirty="0" err="1"/>
              <a:t>중고직조기계</a:t>
            </a:r>
            <a:r>
              <a:rPr lang="ko-KR" altLang="en-US" sz="1600" b="1" i="0" spc="-150" dirty="0"/>
              <a:t> 이용 </a:t>
            </a:r>
            <a:r>
              <a:rPr lang="en-US" altLang="ko-KR" sz="1600" b="1" i="0" spc="-150" dirty="0"/>
              <a:t>= </a:t>
            </a:r>
            <a:r>
              <a:rPr lang="ko-KR" altLang="en-US" sz="1600" b="1" i="0" spc="-150" dirty="0"/>
              <a:t>원가절감노력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후염기술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전세계 </a:t>
            </a:r>
            <a:r>
              <a:rPr lang="en-US" altLang="ko-KR" sz="1600" b="1" i="0" spc="-150" dirty="0"/>
              <a:t>20</a:t>
            </a:r>
            <a:r>
              <a:rPr lang="ko-KR" altLang="en-US" sz="1600" b="1" i="0" spc="-150" dirty="0"/>
              <a:t>시간 배송</a:t>
            </a:r>
          </a:p>
          <a:p>
            <a:endParaRPr lang="en-US" altLang="ko-KR" sz="1600" b="1" i="0" spc="-150" dirty="0"/>
          </a:p>
          <a:p>
            <a:pPr>
              <a:lnSpc>
                <a:spcPct val="150000"/>
              </a:lnSpc>
            </a:pPr>
            <a:r>
              <a:rPr lang="ko-KR" altLang="en-US" sz="1600" b="1" i="0" spc="-150" dirty="0"/>
              <a:t>     시장 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>
                <a:solidFill>
                  <a:srgbClr val="FFFF00"/>
                </a:solidFill>
              </a:rPr>
              <a:t>마케팅</a:t>
            </a:r>
            <a:r>
              <a:rPr lang="en-US" altLang="ko-KR" sz="1600" b="1" i="0" spc="-150" dirty="0"/>
              <a:t>)   1) </a:t>
            </a:r>
            <a:r>
              <a:rPr lang="ko-KR" altLang="en-US" sz="1600" b="1" i="0" spc="-150" dirty="0"/>
              <a:t>제품 </a:t>
            </a:r>
            <a:r>
              <a:rPr lang="en-US" altLang="ko-KR" sz="1600" b="1" i="0" spc="-150" dirty="0"/>
              <a:t>: </a:t>
            </a:r>
            <a:r>
              <a:rPr lang="ko-KR" altLang="en-US" sz="1600" b="1" i="0" spc="-150" dirty="0"/>
              <a:t>대담한 색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독특한 디자인 </a:t>
            </a:r>
            <a:r>
              <a:rPr lang="en-US" altLang="ko-KR" sz="1600" b="1" i="0" spc="-150" dirty="0"/>
              <a:t>: 15-20</a:t>
            </a:r>
            <a:r>
              <a:rPr lang="ko-KR" altLang="en-US" sz="1600" b="1" i="0" spc="-150" dirty="0"/>
              <a:t>세 </a:t>
            </a:r>
            <a:r>
              <a:rPr lang="ko-KR" altLang="en-US" sz="1600" b="1" i="0" spc="-150" dirty="0" err="1"/>
              <a:t>젊은층</a:t>
            </a:r>
            <a:r>
              <a:rPr lang="ko-KR" altLang="en-US" sz="1600" b="1" i="0" spc="-150" dirty="0"/>
              <a:t> 폭발적 인기 </a:t>
            </a:r>
          </a:p>
          <a:p>
            <a:r>
              <a:rPr lang="en-US" altLang="ko-KR" sz="1600" b="1" i="0" spc="-150" dirty="0"/>
              <a:t>                                   2) </a:t>
            </a:r>
            <a:r>
              <a:rPr lang="ko-KR" altLang="en-US" sz="1600" b="1" i="0" spc="-150" dirty="0"/>
              <a:t>유통 </a:t>
            </a:r>
            <a:r>
              <a:rPr lang="en-US" altLang="ko-KR" sz="1600" b="1" i="0" spc="-150" dirty="0"/>
              <a:t>: </a:t>
            </a:r>
            <a:r>
              <a:rPr lang="ko-KR" altLang="en-US" sz="1600" b="1" i="0" spc="-150" dirty="0"/>
              <a:t>백화점 </a:t>
            </a:r>
            <a:r>
              <a:rPr lang="en-US" altLang="ko-KR" sz="1600" b="1" i="0" spc="-150" dirty="0"/>
              <a:t>(×),  </a:t>
            </a:r>
            <a:r>
              <a:rPr lang="ko-KR" altLang="en-US" sz="1600" b="1" i="0" spc="-150" dirty="0" err="1"/>
              <a:t>베네통</a:t>
            </a:r>
            <a:r>
              <a:rPr lang="ko-KR" altLang="en-US" sz="1600" b="1" i="0" spc="-150" dirty="0"/>
              <a:t> 전문점 </a:t>
            </a:r>
            <a:r>
              <a:rPr lang="en-US" altLang="ko-KR" sz="1600" b="1" i="0" spc="-150" dirty="0"/>
              <a:t>' - </a:t>
            </a:r>
            <a:r>
              <a:rPr lang="ko-KR" altLang="en-US" sz="1600" b="1" i="0" spc="-150" dirty="0"/>
              <a:t>점포운영자 선정</a:t>
            </a:r>
            <a:r>
              <a:rPr lang="en-US" altLang="ko-KR" sz="1600" b="1" i="0" spc="-150" dirty="0"/>
              <a:t>, </a:t>
            </a:r>
            <a:endParaRPr lang="ko-KR" altLang="en-US" sz="1600" b="1" i="0" spc="-150" dirty="0"/>
          </a:p>
          <a:p>
            <a:pPr>
              <a:lnSpc>
                <a:spcPct val="150000"/>
              </a:lnSpc>
            </a:pPr>
            <a:r>
              <a:rPr lang="ko-KR" altLang="en-US" sz="1600" b="1" i="0" spc="-150" dirty="0"/>
              <a:t>                                                     제한적 공급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현금납부시 </a:t>
            </a:r>
            <a:r>
              <a:rPr lang="en-US" altLang="ko-KR" sz="1600" b="1" i="0" spc="-150" dirty="0"/>
              <a:t>- 10% </a:t>
            </a:r>
            <a:r>
              <a:rPr lang="ko-KR" altLang="en-US" sz="1600" b="1" i="0" spc="-150" dirty="0"/>
              <a:t>할인 </a:t>
            </a:r>
          </a:p>
          <a:p>
            <a:r>
              <a:rPr lang="en-US" altLang="ko-KR" sz="1600" b="1" i="0" spc="-150" dirty="0"/>
              <a:t>                                   3) </a:t>
            </a:r>
            <a:r>
              <a:rPr lang="ko-KR" altLang="en-US" sz="1600" b="1" i="0" spc="-150" dirty="0"/>
              <a:t>가격 </a:t>
            </a:r>
            <a:r>
              <a:rPr lang="en-US" altLang="ko-KR" sz="1600" b="1" i="0" spc="-150" dirty="0"/>
              <a:t>: </a:t>
            </a:r>
            <a:r>
              <a:rPr lang="ko-KR" altLang="en-US" sz="1600" b="1" i="0" spc="-150" dirty="0"/>
              <a:t>주고객이 </a:t>
            </a:r>
            <a:r>
              <a:rPr lang="ko-KR" altLang="en-US" sz="1600" b="1" i="0" spc="-150" dirty="0" err="1"/>
              <a:t>젊은층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/>
              <a:t>현재고객의 </a:t>
            </a:r>
            <a:r>
              <a:rPr lang="en-US" altLang="ko-KR" sz="1600" b="1" i="0" spc="-150" dirty="0"/>
              <a:t>75%</a:t>
            </a:r>
            <a:r>
              <a:rPr lang="ko-KR" altLang="en-US" sz="1600" b="1" i="0" spc="-150" dirty="0"/>
              <a:t>가 </a:t>
            </a:r>
            <a:r>
              <a:rPr lang="en-US" altLang="ko-KR" sz="1600" b="1" i="0" spc="-150" dirty="0"/>
              <a:t>15-25</a:t>
            </a:r>
            <a:r>
              <a:rPr lang="ko-KR" altLang="en-US" sz="1600" b="1" i="0" spc="-150" dirty="0"/>
              <a:t>세</a:t>
            </a:r>
            <a:r>
              <a:rPr lang="en-US" altLang="ko-KR" sz="1600" b="1" i="0" spc="-150" dirty="0"/>
              <a:t>) - </a:t>
            </a:r>
            <a:r>
              <a:rPr lang="ko-KR" altLang="en-US" sz="1600" b="1" i="0" spc="-150" dirty="0"/>
              <a:t>저렴한 가격 </a:t>
            </a:r>
          </a:p>
          <a:p>
            <a:r>
              <a:rPr lang="ko-KR" altLang="en-US" sz="1600" b="1" i="0" spc="-150" dirty="0"/>
              <a:t>                                                     원가절감 노력 </a:t>
            </a:r>
            <a:r>
              <a:rPr lang="en-US" altLang="ko-KR" sz="1600" b="1" i="0" spc="-150" dirty="0"/>
              <a:t>- </a:t>
            </a:r>
            <a:r>
              <a:rPr lang="ko-KR" altLang="en-US" sz="1600" b="1" i="0" spc="-150" dirty="0"/>
              <a:t>중고기계 이용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양모기술 </a:t>
            </a:r>
          </a:p>
          <a:p>
            <a:pPr>
              <a:lnSpc>
                <a:spcPct val="150000"/>
              </a:lnSpc>
            </a:pPr>
            <a:r>
              <a:rPr lang="ko-KR" altLang="en-US" sz="1600" b="1" i="0" spc="-150" dirty="0"/>
              <a:t>                                   </a:t>
            </a:r>
            <a:r>
              <a:rPr lang="en-US" altLang="ko-KR" sz="1600" b="1" i="0" spc="-150" dirty="0"/>
              <a:t>4) </a:t>
            </a:r>
            <a:r>
              <a:rPr lang="ko-KR" altLang="en-US" sz="1600" b="1" i="0" spc="-150" dirty="0"/>
              <a:t>광고 </a:t>
            </a:r>
            <a:r>
              <a:rPr lang="en-US" altLang="ko-KR" sz="1600" b="1" i="0" spc="-150" dirty="0"/>
              <a:t>: </a:t>
            </a:r>
            <a:r>
              <a:rPr lang="ko-KR" altLang="en-US" sz="1600" b="1" i="0" spc="-150" dirty="0"/>
              <a:t>이미지 중심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강한 자극</a:t>
            </a:r>
            <a:r>
              <a:rPr lang="en-US" altLang="ko-KR" sz="1600" b="1" i="0" spc="-150" dirty="0"/>
              <a:t>(</a:t>
            </a:r>
            <a:r>
              <a:rPr lang="ko-KR" altLang="en-US" sz="1600" b="1" i="0" spc="-150" dirty="0"/>
              <a:t>충격적 장면</a:t>
            </a:r>
            <a:r>
              <a:rPr lang="en-US" altLang="ko-KR" sz="1600" b="1" i="0" spc="-150" dirty="0"/>
              <a:t>, </a:t>
            </a:r>
            <a:r>
              <a:rPr lang="ko-KR" altLang="en-US" sz="1600" b="1" i="0" spc="-150" dirty="0"/>
              <a:t>강한 </a:t>
            </a:r>
            <a:r>
              <a:rPr lang="en-US" altLang="ko-KR" sz="1600" b="1" i="0" spc="-150" dirty="0"/>
              <a:t>Impact) </a:t>
            </a:r>
            <a:endParaRPr lang="ko-KR" altLang="en-US" sz="1600" i="0" spc="-150" dirty="0"/>
          </a:p>
        </p:txBody>
      </p:sp>
      <p:sp>
        <p:nvSpPr>
          <p:cNvPr id="15367" name="직사각형 3">
            <a:extLst>
              <a:ext uri="{FF2B5EF4-FFF2-40B4-BE49-F238E27FC236}">
                <a16:creationId xmlns:a16="http://schemas.microsoft.com/office/drawing/2014/main" id="{414E7C8D-7D4F-4A45-B086-8EBA19E5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468" y="602272"/>
            <a:ext cx="6586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2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 i="0"/>
              <a:t>전세계 </a:t>
            </a:r>
            <a:r>
              <a:rPr lang="en-US" altLang="ko-KR" sz="1800" i="0"/>
              <a:t>100</a:t>
            </a:r>
            <a:r>
              <a:rPr lang="ko-KR" altLang="en-US" sz="1800" i="0"/>
              <a:t>개국</a:t>
            </a:r>
            <a:r>
              <a:rPr lang="en-US" altLang="ko-KR" sz="1800" i="0"/>
              <a:t>, 8,000</a:t>
            </a:r>
            <a:r>
              <a:rPr lang="ko-KR" altLang="en-US" sz="1800" i="0"/>
              <a:t>개 매장</a:t>
            </a:r>
            <a:r>
              <a:rPr lang="en-US" altLang="ko-KR" sz="1800" i="0"/>
              <a:t>, 1955</a:t>
            </a:r>
            <a:r>
              <a:rPr lang="ko-KR" altLang="en-US" sz="1800" i="0"/>
              <a:t>년 루치아노 베네통 창업</a:t>
            </a:r>
          </a:p>
          <a:p>
            <a:r>
              <a:rPr lang="ko-KR" altLang="en-US" sz="1800" i="0"/>
              <a:t>의류매출 </a:t>
            </a:r>
            <a:r>
              <a:rPr lang="en-US" altLang="ko-KR" sz="1800" i="0"/>
              <a:t>3</a:t>
            </a:r>
            <a:r>
              <a:rPr lang="ko-KR" altLang="en-US" sz="1800" i="0"/>
              <a:t>조원이상</a:t>
            </a:r>
            <a:r>
              <a:rPr lang="en-US" altLang="ko-KR" sz="1800" i="0"/>
              <a:t>,                  </a:t>
            </a:r>
            <a:r>
              <a:rPr lang="ko-KR" altLang="en-US" sz="1800" i="0"/>
              <a:t>패션산업의 맥도널드</a:t>
            </a:r>
          </a:p>
        </p:txBody>
      </p:sp>
    </p:spTree>
    <p:extLst>
      <p:ext uri="{BB962C8B-B14F-4D97-AF65-F5344CB8AC3E}">
        <p14:creationId xmlns:p14="http://schemas.microsoft.com/office/powerpoint/2010/main" val="46888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685194" y="1484784"/>
            <a:ext cx="88216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FF00"/>
                </a:solidFill>
              </a:rPr>
              <a:t>인적자원관리와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조직행동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경영과학</a:t>
            </a:r>
            <a:r>
              <a:rPr lang="en-US" altLang="ko-KR" b="1" dirty="0">
                <a:solidFill>
                  <a:srgbClr val="FFFF00"/>
                </a:solidFill>
              </a:rPr>
              <a:t>/</a:t>
            </a:r>
            <a:r>
              <a:rPr lang="ko-KR" altLang="en-US" b="1" dirty="0">
                <a:solidFill>
                  <a:srgbClr val="FFFF00"/>
                </a:solidFill>
              </a:rPr>
              <a:t>생산운영관리</a:t>
            </a:r>
            <a:r>
              <a:rPr lang="en-US" altLang="ko-KR" b="1" dirty="0">
                <a:solidFill>
                  <a:srgbClr val="FFFF00"/>
                </a:solidFill>
              </a:rPr>
              <a:t>/</a:t>
            </a:r>
            <a:r>
              <a:rPr lang="ko-KR" altLang="en-US" b="1" dirty="0">
                <a:solidFill>
                  <a:srgbClr val="FFFF00"/>
                </a:solidFill>
              </a:rPr>
              <a:t>오퍼레이션리서치</a:t>
            </a:r>
            <a:r>
              <a:rPr lang="en-US" altLang="ko-KR" b="1" dirty="0">
                <a:solidFill>
                  <a:srgbClr val="FFFF00"/>
                </a:solidFill>
              </a:rPr>
              <a:t>,  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FF00"/>
                </a:solidFill>
              </a:rPr>
              <a:t>마케팅관리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회계학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재무관리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정보관리</a:t>
            </a:r>
            <a:r>
              <a:rPr lang="en-US" altLang="ko-KR" b="1" dirty="0">
                <a:solidFill>
                  <a:srgbClr val="FFFF00"/>
                </a:solidFill>
              </a:rPr>
              <a:t>(</a:t>
            </a:r>
            <a:r>
              <a:rPr lang="ko-KR" altLang="en-US" b="1" dirty="0">
                <a:solidFill>
                  <a:srgbClr val="FFFF00"/>
                </a:solidFill>
              </a:rPr>
              <a:t>경영정보시스템</a:t>
            </a:r>
            <a:r>
              <a:rPr lang="en-US" altLang="ko-KR" b="1" dirty="0">
                <a:solidFill>
                  <a:srgbClr val="FFFF00"/>
                </a:solidFill>
              </a:rPr>
              <a:t> : MIS), </a:t>
            </a:r>
            <a:r>
              <a:rPr lang="ko-KR" altLang="en-US" b="1" dirty="0">
                <a:solidFill>
                  <a:srgbClr val="FFFF00"/>
                </a:solidFill>
              </a:rPr>
              <a:t>경영전략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등</a:t>
            </a:r>
            <a:endParaRPr lang="en-US" altLang="ko-KR" b="1" dirty="0">
              <a:solidFill>
                <a:srgbClr val="FFFF00"/>
              </a:solidFill>
            </a:endParaRPr>
          </a:p>
          <a:p>
            <a:endParaRPr lang="en-US" altLang="ko-KR" b="1" dirty="0">
              <a:solidFill>
                <a:srgbClr val="C00000"/>
              </a:solidFill>
            </a:endParaRPr>
          </a:p>
          <a:p>
            <a:endParaRPr lang="en-US" altLang="ko-KR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FF00"/>
                </a:solidFill>
                <a:latin typeface="+mn-ea"/>
              </a:rPr>
              <a:t>정보관리 </a:t>
            </a:r>
            <a:r>
              <a:rPr lang="en-US" altLang="ko-KR" b="1" dirty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경영자의 의사결정에 필요한 정보의 관리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경영과학</a:t>
            </a:r>
            <a:r>
              <a:rPr lang="en-US" altLang="ko-KR" b="1" dirty="0">
                <a:solidFill>
                  <a:srgbClr val="FFFF00"/>
                </a:solidFill>
              </a:rPr>
              <a:t> : </a:t>
            </a:r>
            <a:r>
              <a:rPr lang="ko-KR" altLang="en-US" b="1" dirty="0"/>
              <a:t>경영문제를 과학적인 의사결정</a:t>
            </a:r>
            <a:r>
              <a:rPr lang="en-US" altLang="ko-KR" b="1" dirty="0"/>
              <a:t>(</a:t>
            </a:r>
            <a:r>
              <a:rPr lang="ko-KR" altLang="en-US" b="1" dirty="0"/>
              <a:t>계량적분석</a:t>
            </a:r>
            <a:r>
              <a:rPr lang="en-US" altLang="ko-KR" b="1" dirty="0"/>
              <a:t>)</a:t>
            </a:r>
            <a:r>
              <a:rPr lang="ko-KR" altLang="en-US" b="1" dirty="0"/>
              <a:t>을 통해 해결하는 방법을 연구</a:t>
            </a:r>
            <a:endParaRPr lang="en-US" altLang="ko-KR" b="1" dirty="0"/>
          </a:p>
          <a:p>
            <a:r>
              <a:rPr lang="en-US" altLang="ko-KR" b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회 계 학 </a:t>
            </a:r>
            <a:r>
              <a:rPr lang="en-US" altLang="ko-KR" b="1" dirty="0">
                <a:solidFill>
                  <a:srgbClr val="FFFF00"/>
                </a:solidFill>
              </a:rPr>
              <a:t> : </a:t>
            </a:r>
            <a:r>
              <a:rPr lang="ko-KR" altLang="en-US" b="1" dirty="0"/>
              <a:t>경영활동에서 발생하는 경제적 가치의 변화를 정확하게 표시하여 </a:t>
            </a:r>
            <a:endParaRPr lang="en-US" altLang="ko-KR" b="1" dirty="0"/>
          </a:p>
          <a:p>
            <a:r>
              <a:rPr lang="en-US" altLang="ko-KR" b="1" dirty="0"/>
              <a:t>                 </a:t>
            </a:r>
            <a:r>
              <a:rPr lang="ko-KR" altLang="en-US" b="1" dirty="0"/>
              <a:t>경영 실태를 이해할 수 있게 하고</a:t>
            </a:r>
            <a:r>
              <a:rPr lang="en-US" altLang="ko-KR" b="1" dirty="0"/>
              <a:t>, </a:t>
            </a:r>
          </a:p>
          <a:p>
            <a:r>
              <a:rPr lang="en-US" altLang="ko-KR" b="1" dirty="0"/>
              <a:t>                 </a:t>
            </a:r>
            <a:r>
              <a:rPr lang="ko-KR" altLang="en-US" b="1" dirty="0"/>
              <a:t>이러한 정보를 필요로 하는 사람들에게 전달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 </a:t>
            </a:r>
            <a:r>
              <a:rPr lang="en-US" altLang="ko-KR" b="1" dirty="0">
                <a:sym typeface="Wingdings" panose="05000000000000000000" pitchFamily="2" charset="2"/>
              </a:rPr>
              <a:t> </a:t>
            </a:r>
            <a:r>
              <a:rPr lang="ko-KR" altLang="en-US" b="1" dirty="0">
                <a:sym typeface="Wingdings" panose="05000000000000000000" pitchFamily="2" charset="2"/>
              </a:rPr>
              <a:t>각 세부전공은 경제학</a:t>
            </a:r>
            <a:r>
              <a:rPr lang="en-US" altLang="ko-KR" b="1" dirty="0">
                <a:sym typeface="Wingdings" panose="05000000000000000000" pitchFamily="2" charset="2"/>
              </a:rPr>
              <a:t>, </a:t>
            </a:r>
            <a:r>
              <a:rPr lang="ko-KR" altLang="en-US" b="1" dirty="0">
                <a:sym typeface="Wingdings" panose="05000000000000000000" pitchFamily="2" charset="2"/>
              </a:rPr>
              <a:t>심리학</a:t>
            </a:r>
            <a:r>
              <a:rPr lang="en-US" altLang="ko-KR" b="1" dirty="0">
                <a:sym typeface="Wingdings" panose="05000000000000000000" pitchFamily="2" charset="2"/>
              </a:rPr>
              <a:t>, </a:t>
            </a:r>
            <a:r>
              <a:rPr lang="ko-KR" altLang="en-US" b="1" dirty="0">
                <a:sym typeface="Wingdings" panose="05000000000000000000" pitchFamily="2" charset="2"/>
              </a:rPr>
              <a:t>사회학과 같은 </a:t>
            </a:r>
            <a:r>
              <a:rPr lang="ko-KR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인접과학의 이론을 많이 이용</a:t>
            </a:r>
            <a:r>
              <a:rPr lang="ko-KR" altLang="en-US" b="1" dirty="0">
                <a:sym typeface="Wingdings" panose="05000000000000000000" pitchFamily="2" charset="2"/>
              </a:rPr>
              <a:t>하고      </a:t>
            </a:r>
            <a:endParaRPr lang="en-US" altLang="ko-KR" b="1" dirty="0">
              <a:sym typeface="Wingdings" panose="05000000000000000000" pitchFamily="2" charset="2"/>
            </a:endParaRPr>
          </a:p>
          <a:p>
            <a:r>
              <a:rPr lang="en-US" altLang="ko-KR" b="1" dirty="0">
                <a:sym typeface="Wingdings" panose="05000000000000000000" pitchFamily="2" charset="2"/>
              </a:rPr>
              <a:t>     </a:t>
            </a:r>
            <a:r>
              <a:rPr lang="ko-KR" altLang="en-US" b="1" dirty="0">
                <a:sym typeface="Wingdings" panose="05000000000000000000" pitchFamily="2" charset="2"/>
              </a:rPr>
              <a:t>있어서 </a:t>
            </a:r>
            <a:r>
              <a:rPr lang="ko-KR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학제적</a:t>
            </a:r>
            <a:r>
              <a:rPr lang="en-US" altLang="ko-KR" b="1" dirty="0">
                <a:solidFill>
                  <a:srgbClr val="FFFF00"/>
                </a:solidFill>
                <a:sym typeface="Wingdings" panose="05000000000000000000" pitchFamily="2" charset="2"/>
              </a:rPr>
              <a:t>(interdisciplinary)</a:t>
            </a:r>
            <a:r>
              <a:rPr lang="ko-KR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성격</a:t>
            </a:r>
            <a:r>
              <a:rPr lang="ko-KR" altLang="en-US" b="1" dirty="0">
                <a:sym typeface="Wingdings" panose="05000000000000000000" pitchFamily="2" charset="2"/>
              </a:rPr>
              <a:t>을 띤다</a:t>
            </a:r>
            <a:endParaRPr lang="en-US" altLang="ko-KR" b="1" dirty="0">
              <a:sym typeface="Wingdings" panose="05000000000000000000" pitchFamily="2" charset="2"/>
            </a:endParaRPr>
          </a:p>
          <a:p>
            <a:r>
              <a:rPr lang="en-US" altLang="ko-KR" b="1" dirty="0">
                <a:sym typeface="Wingdings" panose="05000000000000000000" pitchFamily="2" charset="2"/>
              </a:rPr>
              <a:t> </a:t>
            </a:r>
          </a:p>
          <a:p>
            <a:r>
              <a:rPr lang="en-US" altLang="ko-KR" b="1" dirty="0">
                <a:sym typeface="Wingdings" panose="05000000000000000000" pitchFamily="2" charset="2"/>
              </a:rPr>
              <a:t>      - </a:t>
            </a:r>
            <a:r>
              <a:rPr lang="ko-KR" altLang="en-US" b="1" dirty="0">
                <a:sym typeface="Wingdings" panose="05000000000000000000" pitchFamily="2" charset="2"/>
              </a:rPr>
              <a:t>학제적</a:t>
            </a:r>
            <a:r>
              <a:rPr lang="en-US" altLang="ko-KR" b="1" dirty="0">
                <a:sym typeface="Wingdings" panose="05000000000000000000" pitchFamily="2" charset="2"/>
              </a:rPr>
              <a:t>(interdisciplinary, </a:t>
            </a:r>
            <a:r>
              <a:rPr lang="ko-KR" altLang="en-US" dirty="0"/>
              <a:t>學際的</a:t>
            </a:r>
            <a:r>
              <a:rPr lang="en-US" altLang="ko-KR" b="1" dirty="0">
                <a:sym typeface="Wingdings" panose="05000000000000000000" pitchFamily="2" charset="2"/>
              </a:rPr>
              <a:t>)</a:t>
            </a:r>
            <a:endParaRPr lang="en-US" altLang="ko-KR" b="1" dirty="0"/>
          </a:p>
          <a:p>
            <a:endParaRPr lang="en-US" altLang="ko-KR" b="1" dirty="0">
              <a:solidFill>
                <a:srgbClr val="C00000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72BE735-511C-43FC-9AC6-038F368F91D0}"/>
              </a:ext>
            </a:extLst>
          </p:cNvPr>
          <p:cNvSpPr/>
          <p:nvPr/>
        </p:nvSpPr>
        <p:spPr>
          <a:xfrm>
            <a:off x="1487488" y="764704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</a:rPr>
              <a:t>경영학 세부과목 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794765"/>
            <a:ext cx="65527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94E07E1-F93C-415C-A63F-283468EEFFC3}"/>
              </a:ext>
            </a:extLst>
          </p:cNvPr>
          <p:cNvSpPr/>
          <p:nvPr/>
        </p:nvSpPr>
        <p:spPr>
          <a:xfrm>
            <a:off x="1343472" y="650371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</a:rPr>
              <a:t>조직업무의 구분 </a:t>
            </a:r>
            <a:r>
              <a:rPr kumimoji="0" lang="en-US" altLang="ko-KR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  <a:sym typeface="Wingdings" panose="05000000000000000000" pitchFamily="2" charset="2"/>
              </a:rPr>
              <a:t>경영학의 주요분야</a:t>
            </a:r>
            <a:r>
              <a:rPr kumimoji="0" lang="ko-KR" altLang="en-US" sz="2800" b="1" dirty="0">
                <a:solidFill>
                  <a:srgbClr val="FFFF00"/>
                </a:solidFill>
                <a:latin typeface="Century Gothic" panose="020B0502020202020204"/>
                <a:ea typeface="맑은 고딕" panose="020B0503020000020004" pitchFamily="50" charset="-127"/>
                <a:cs typeface="+mj-cs"/>
              </a:rPr>
              <a:t> </a:t>
            </a:r>
            <a:endParaRPr lang="ko-KR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B2EDD2-20A3-4425-A354-C9604FD8011C}"/>
              </a:ext>
            </a:extLst>
          </p:cNvPr>
          <p:cNvSpPr/>
          <p:nvPr/>
        </p:nvSpPr>
        <p:spPr>
          <a:xfrm>
            <a:off x="2927648" y="4675085"/>
            <a:ext cx="6552728" cy="12741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            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회계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심리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행정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수학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계량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통계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문화 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91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2207568" y="1484784"/>
            <a:ext cx="80652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endParaRPr kumimoji="0" lang="en-US" altLang="ko-KR" sz="2000" b="1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  <a:buFont typeface="Wingdings" pitchFamily="2" charset="2"/>
              <a:buChar char="§"/>
            </a:pPr>
            <a:endParaRPr kumimoji="0" lang="en-US" altLang="ko-KR" sz="2000" b="1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endParaRPr kumimoji="0" lang="en-US" altLang="ko-KR" sz="2000" b="1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endParaRPr kumimoji="0" lang="en-US" altLang="ko-KR" sz="2000" b="1" dirty="0">
              <a:solidFill>
                <a:schemeClr val="accent5">
                  <a:lumMod val="25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ts val="2400"/>
            </a:pPr>
            <a:endParaRPr kumimoji="0" lang="en-US" altLang="ko-KR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ts val="2400"/>
            </a:pPr>
            <a:r>
              <a:rPr kumimoji="0"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</a:p>
          <a:p>
            <a:pPr marL="342900" indent="-342900" eaLnBrk="0" latinLnBrk="0" hangingPunct="0">
              <a:lnSpc>
                <a:spcPct val="150000"/>
              </a:lnSpc>
              <a:spcBef>
                <a:spcPct val="20000"/>
              </a:spcBef>
            </a:pPr>
            <a:endParaRPr kumimoji="0"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833959" y="1732036"/>
            <a:ext cx="2420937" cy="3963988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870471" y="1743150"/>
            <a:ext cx="2347913" cy="388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2BBED"/>
              </a:gs>
              <a:gs pos="50000">
                <a:srgbClr val="3CA1E6"/>
              </a:gs>
              <a:gs pos="100000">
                <a:srgbClr val="72BBE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1891109" y="4319662"/>
            <a:ext cx="2314575" cy="1196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b="1">
              <a:latin typeface="Arial" charset="0"/>
              <a:ea typeface="굴림체" pitchFamily="49" charset="-127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1891109" y="1770137"/>
            <a:ext cx="2314575" cy="982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279187" y="1416057"/>
            <a:ext cx="1381125" cy="677863"/>
            <a:chOff x="1289" y="587"/>
            <a:chExt cx="668" cy="647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1289" y="671"/>
              <a:ext cx="668" cy="49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2438796" y="1530424"/>
            <a:ext cx="1063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6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</a:t>
            </a:r>
            <a:r>
              <a:rPr kumimoji="0" lang="ko-KR" altLang="en-US" sz="16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세기말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gray">
          <a:xfrm>
            <a:off x="4475559" y="1732036"/>
            <a:ext cx="2420937" cy="3963988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gray">
          <a:xfrm>
            <a:off x="4512071" y="1743150"/>
            <a:ext cx="2347913" cy="3887787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gray">
          <a:xfrm>
            <a:off x="4532708" y="4319662"/>
            <a:ext cx="2316162" cy="1196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b="1">
              <a:latin typeface="Arial" charset="0"/>
              <a:ea typeface="굴림체" pitchFamily="49" charset="-127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gray">
          <a:xfrm>
            <a:off x="4532708" y="1770137"/>
            <a:ext cx="2316162" cy="982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015308" y="1352624"/>
            <a:ext cx="1382712" cy="677862"/>
            <a:chOff x="2665" y="893"/>
            <a:chExt cx="453" cy="427"/>
          </a:xfrm>
        </p:grpSpPr>
        <p:sp>
          <p:nvSpPr>
            <p:cNvPr id="20" name="Oval 24"/>
            <p:cNvSpPr>
              <a:spLocks noChangeArrowheads="1"/>
            </p:cNvSpPr>
            <p:nvPr/>
          </p:nvSpPr>
          <p:spPr bwMode="gray">
            <a:xfrm>
              <a:off x="2665" y="949"/>
              <a:ext cx="453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gray">
            <a:xfrm>
              <a:off x="2669" y="893"/>
              <a:ext cx="439" cy="42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gray">
            <a:xfrm>
              <a:off x="2675" y="895"/>
              <a:ext cx="428" cy="41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gray">
            <a:xfrm>
              <a:off x="2679" y="900"/>
              <a:ext cx="407" cy="3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2704" y="911"/>
              <a:ext cx="361" cy="3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</p:grpSp>
      <p:sp>
        <p:nvSpPr>
          <p:cNvPr id="25" name="Text Box 29"/>
          <p:cNvSpPr txBox="1">
            <a:spLocks noChangeArrowheads="1"/>
          </p:cNvSpPr>
          <p:nvPr/>
        </p:nvSpPr>
        <p:spPr bwMode="gray">
          <a:xfrm>
            <a:off x="5159770" y="1527249"/>
            <a:ext cx="107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en-US" altLang="ko-KR" sz="1600" dirty="0">
                <a:solidFill>
                  <a:srgbClr val="000000"/>
                </a:solidFill>
                <a:latin typeface="HY울릉도B" pitchFamily="18" charset="-127"/>
                <a:ea typeface="HY울릉도B" pitchFamily="18" charset="-127"/>
              </a:rPr>
              <a:t>20</a:t>
            </a:r>
            <a:r>
              <a:rPr kumimoji="0" lang="ko-KR" altLang="en-US" sz="1600" dirty="0">
                <a:solidFill>
                  <a:srgbClr val="000000"/>
                </a:solidFill>
                <a:latin typeface="HY울릉도B" pitchFamily="18" charset="-127"/>
                <a:ea typeface="HY울릉도B" pitchFamily="18" charset="-127"/>
              </a:rPr>
              <a:t>세기</a:t>
            </a:r>
            <a:endParaRPr kumimoji="0"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1846659" y="2146375"/>
            <a:ext cx="2376487" cy="156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latinLnBrk="0">
              <a:lnSpc>
                <a:spcPct val="14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kumimoji="0" lang="ko-KR" altLang="en-US" sz="1400" b="1" spc="-300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유럽과 미국에서 산업화가 성숙되면서 그 수가 크게 늘어나고 </a:t>
            </a:r>
            <a:r>
              <a:rPr kumimoji="0" lang="ko-KR" altLang="en-US" sz="1400" b="1" u="sng" spc="-300" dirty="0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대형화된 개인 기업들이 생산성을 높이 </a:t>
            </a:r>
            <a:r>
              <a:rPr kumimoji="0" lang="ko-KR" altLang="en-US" sz="1400" b="1" u="sng" spc="-300" dirty="0" err="1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려는</a:t>
            </a:r>
            <a:r>
              <a:rPr kumimoji="0" lang="ko-KR" altLang="en-US" sz="1400" b="1" u="sng" spc="-300" dirty="0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 노력을 체계적으로 시도하면서 경영학이 태동</a:t>
            </a:r>
            <a:endParaRPr kumimoji="0" lang="en-US" altLang="ko-KR" sz="1400" b="1" u="sng" spc="-300" dirty="0">
              <a:solidFill>
                <a:srgbClr val="CC0000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1991121" y="4046612"/>
            <a:ext cx="20875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20000"/>
              </a:lnSpc>
              <a:buFontTx/>
              <a:buChar char="•"/>
            </a:pP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Henri </a:t>
            </a:r>
            <a:r>
              <a:rPr kumimoji="0" lang="en-US" altLang="ko-KR" sz="1400" b="1" dirty="0" err="1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Fayol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 </a:t>
            </a:r>
          </a:p>
          <a:p>
            <a:pPr latinLnBrk="0">
              <a:lnSpc>
                <a:spcPct val="120000"/>
              </a:lnSpc>
              <a:buFont typeface="Wingdings" pitchFamily="2" charset="2"/>
              <a:buNone/>
            </a:pP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 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일반적 경영원칙 제시</a:t>
            </a:r>
          </a:p>
          <a:p>
            <a:pPr latinLnBrk="0">
              <a:lnSpc>
                <a:spcPct val="120000"/>
              </a:lnSpc>
              <a:buFont typeface="Wingdings" pitchFamily="2" charset="2"/>
              <a:buChar char="§"/>
            </a:pP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Fredrick Taylor</a:t>
            </a:r>
          </a:p>
          <a:p>
            <a:pPr latinLnBrk="0">
              <a:lnSpc>
                <a:spcPct val="120000"/>
              </a:lnSpc>
              <a:buFont typeface="Wingdings" pitchFamily="2" charset="2"/>
              <a:buNone/>
            </a:pP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  작업과정 과학화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</a:p>
          <a:p>
            <a:pPr latinLnBrk="0">
              <a:lnSpc>
                <a:spcPct val="120000"/>
              </a:lnSpc>
              <a:buFont typeface="Wingdings" pitchFamily="2" charset="2"/>
              <a:buNone/>
            </a:pP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  과학적 경영의 아버지</a:t>
            </a:r>
            <a:endParaRPr kumimoji="0" lang="en-US" altLang="ko-KR" sz="1400" b="1" dirty="0">
              <a:solidFill>
                <a:schemeClr val="bg1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4562394" y="2186060"/>
            <a:ext cx="2159000" cy="269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latinLnBrk="0">
              <a:lnSpc>
                <a:spcPct val="130000"/>
              </a:lnSpc>
            </a:pPr>
            <a:r>
              <a:rPr kumimoji="0" lang="ko-KR" altLang="en-US" sz="1400" b="1" spc="-300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인력관리</a:t>
            </a:r>
            <a:r>
              <a:rPr kumimoji="0" lang="en-US" altLang="ko-KR" sz="1400" b="1" spc="-300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spc="-300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금융시장 발전 등으로 </a:t>
            </a:r>
            <a:r>
              <a:rPr kumimoji="0" lang="ko-KR" altLang="en-US" sz="1400" b="1" u="sng" spc="-300" dirty="0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생산현장의 문제에서 벗어나 연구 대 상이나 연구방법 등에서  다양한 모습을 보이는</a:t>
            </a:r>
            <a:endParaRPr kumimoji="0" lang="en-US" altLang="ko-KR" sz="1400" b="1" u="sng" spc="-300" dirty="0">
              <a:solidFill>
                <a:srgbClr val="CC0000"/>
              </a:solidFill>
              <a:latin typeface="Arial" charset="0"/>
              <a:ea typeface="굴림체" pitchFamily="49" charset="-127"/>
            </a:endParaRPr>
          </a:p>
          <a:p>
            <a:pPr algn="dist" latinLnBrk="0">
              <a:lnSpc>
                <a:spcPct val="130000"/>
              </a:lnSpc>
            </a:pPr>
            <a:r>
              <a:rPr kumimoji="0" lang="ko-KR" altLang="en-US" sz="1400" b="1" spc="-300" dirty="0">
                <a:latin typeface="Arial" charset="0"/>
                <a:ea typeface="굴림체" pitchFamily="49" charset="-127"/>
              </a:rPr>
              <a:t>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조직행동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인사관리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재무관리 등의 독자적인</a:t>
            </a:r>
          </a:p>
          <a:p>
            <a:pPr latinLnBrk="0">
              <a:lnSpc>
                <a:spcPct val="130000"/>
              </a:lnSpc>
            </a:pP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학문영역이 나타남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.</a:t>
            </a:r>
          </a:p>
          <a:p>
            <a:pPr latinLnBrk="0">
              <a:lnSpc>
                <a:spcPct val="130000"/>
              </a:lnSpc>
            </a:pP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(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경영학이 세분화 됨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)</a:t>
            </a:r>
          </a:p>
          <a:p>
            <a:pPr algn="dist" latinLnBrk="0">
              <a:lnSpc>
                <a:spcPct val="130000"/>
              </a:lnSpc>
              <a:spcBef>
                <a:spcPct val="50000"/>
              </a:spcBef>
            </a:pPr>
            <a:endParaRPr kumimoji="0" lang="en-US" altLang="ko-KR" sz="1400" b="1" dirty="0">
              <a:latin typeface="Arial" charset="0"/>
              <a:ea typeface="굴림체" pitchFamily="49" charset="-127"/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gray">
          <a:xfrm>
            <a:off x="7117159" y="1773311"/>
            <a:ext cx="2435225" cy="3815928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gray">
          <a:xfrm>
            <a:off x="7158434" y="1786011"/>
            <a:ext cx="2320925" cy="388778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latin typeface="Arial" charset="0"/>
              <a:ea typeface="굴림체" pitchFamily="49" charset="-127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gray">
          <a:xfrm>
            <a:off x="7192397" y="4248361"/>
            <a:ext cx="2290763" cy="8683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b="1">
              <a:latin typeface="Arial" charset="0"/>
              <a:ea typeface="굴림체" pitchFamily="49" charset="-127"/>
            </a:endParaRP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gray">
          <a:xfrm>
            <a:off x="7179071" y="1816174"/>
            <a:ext cx="2290763" cy="982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sz="1400">
              <a:latin typeface="Arial" charset="0"/>
              <a:ea typeface="굴림체" pitchFamily="49" charset="-127"/>
            </a:endParaRPr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7607696" y="1268760"/>
            <a:ext cx="1381125" cy="791890"/>
            <a:chOff x="1289" y="587"/>
            <a:chExt cx="668" cy="647"/>
          </a:xfrm>
        </p:grpSpPr>
        <p:sp>
          <p:nvSpPr>
            <p:cNvPr id="34" name="Oval 39"/>
            <p:cNvSpPr>
              <a:spLocks noChangeArrowheads="1"/>
            </p:cNvSpPr>
            <p:nvPr/>
          </p:nvSpPr>
          <p:spPr bwMode="gray">
            <a:xfrm>
              <a:off x="1289" y="706"/>
              <a:ext cx="668" cy="42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0"/>
              <a:endParaRPr kumimoji="0" lang="ko-KR" altLang="en-US">
                <a:latin typeface="Arial" charset="0"/>
                <a:ea typeface="굴림체" pitchFamily="49" charset="-127"/>
              </a:endParaRPr>
            </a:p>
          </p:txBody>
        </p:sp>
      </p:grpSp>
      <p:sp>
        <p:nvSpPr>
          <p:cNvPr id="39" name="Text Box 50"/>
          <p:cNvSpPr txBox="1">
            <a:spLocks noChangeArrowheads="1"/>
          </p:cNvSpPr>
          <p:nvPr/>
        </p:nvSpPr>
        <p:spPr bwMode="gray">
          <a:xfrm>
            <a:off x="7836296" y="1555824"/>
            <a:ext cx="7985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1600" dirty="0">
                <a:solidFill>
                  <a:srgbClr val="000000"/>
                </a:solidFill>
                <a:latin typeface="HY울릉도B" pitchFamily="18" charset="-127"/>
                <a:ea typeface="HY울릉도B" pitchFamily="18" charset="-127"/>
              </a:rPr>
              <a:t>최근</a:t>
            </a:r>
            <a:endParaRPr kumimoji="0" lang="ko-KR" altLang="en-US" sz="16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247334" y="2390850"/>
            <a:ext cx="2206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</a:pP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병원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대학교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정치단체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, </a:t>
            </a:r>
            <a:r>
              <a:rPr kumimoji="0" lang="ko-KR" altLang="en-US" sz="1400" b="1" dirty="0">
                <a:solidFill>
                  <a:schemeClr val="bg1"/>
                </a:solidFill>
                <a:latin typeface="Arial" charset="0"/>
                <a:ea typeface="굴림체" pitchFamily="49" charset="-127"/>
              </a:rPr>
              <a:t>정부기관 등 </a:t>
            </a:r>
            <a:r>
              <a:rPr kumimoji="0" lang="ko-KR" altLang="en-US" sz="1400" b="1" u="sng" dirty="0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비영리기관에서도 </a:t>
            </a:r>
          </a:p>
          <a:p>
            <a:pPr latinLnBrk="0">
              <a:lnSpc>
                <a:spcPct val="150000"/>
              </a:lnSpc>
            </a:pPr>
            <a:r>
              <a:rPr kumimoji="0" lang="ko-KR" altLang="en-US" sz="1400" b="1" u="sng" dirty="0">
                <a:solidFill>
                  <a:srgbClr val="CC0000"/>
                </a:solidFill>
                <a:latin typeface="Arial" charset="0"/>
                <a:ea typeface="굴림체" pitchFamily="49" charset="-127"/>
              </a:rPr>
              <a:t>경영이론을 적용</a:t>
            </a:r>
            <a:endParaRPr kumimoji="0" lang="ko-KR" altLang="en-US" sz="1400" b="1" dirty="0">
              <a:latin typeface="Arial" charset="0"/>
              <a:ea typeface="굴림체" pitchFamily="49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B935D06-4A92-4C5C-9622-77BFE80FFCA8}"/>
              </a:ext>
            </a:extLst>
          </p:cNvPr>
          <p:cNvSpPr/>
          <p:nvPr/>
        </p:nvSpPr>
        <p:spPr>
          <a:xfrm>
            <a:off x="1328464" y="518173"/>
            <a:ext cx="2800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3000" dirty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경영학의 발전 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4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464" y="692696"/>
            <a:ext cx="8915400" cy="5791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defTabSz="762000"/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고전적 경영학자</a:t>
            </a:r>
            <a:endParaRPr lang="en-US" altLang="ko-KR" sz="1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just" defTabSz="762000"/>
            <a:endParaRPr lang="ko-KR" altLang="en-US" sz="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1" lang="ko-KR" altLang="en-US" sz="1600" cap="none" dirty="0">
                <a:solidFill>
                  <a:prstClr val="white"/>
                </a:solidFill>
                <a:latin typeface="굴림" charset="-127"/>
                <a:ea typeface="굴림" charset="-127"/>
                <a:cs typeface="+mn-cs"/>
              </a:rPr>
              <a:t>        </a:t>
            </a:r>
            <a:r>
              <a:rPr kumimoji="1" lang="ko-KR" altLang="en-US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헨리 </a:t>
            </a:r>
            <a:r>
              <a:rPr kumimoji="1" lang="ko-KR" altLang="en-US" sz="1600" cap="none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패욜</a:t>
            </a:r>
            <a:r>
              <a:rPr kumimoji="1" lang="en-US" altLang="ko-KR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(Henri Fayol) </a:t>
            </a:r>
            <a:r>
              <a:rPr lang="en-US" altLang="ko-KR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          – </a:t>
            </a: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일반적 경영원칙 제시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kumimoji="1" lang="ko-KR" altLang="en-US" sz="1600" cap="none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베버</a:t>
            </a:r>
            <a:r>
              <a:rPr kumimoji="1" lang="en-US" altLang="ko-KR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(Max Weber)                           </a:t>
            </a:r>
            <a:r>
              <a:rPr lang="en-US" altLang="ko-KR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– </a:t>
            </a: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조직의 형태에 관한 제안   </a:t>
            </a:r>
            <a:endParaRPr lang="en-US" altLang="ko-KR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1" lang="en-US" altLang="ko-KR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       </a:t>
            </a:r>
            <a:r>
              <a:rPr kumimoji="1" lang="ko-KR" altLang="en-US" sz="1600" cap="none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프레드릭</a:t>
            </a:r>
            <a:r>
              <a:rPr kumimoji="1" lang="ko-KR" altLang="en-US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테일러</a:t>
            </a:r>
            <a:r>
              <a:rPr kumimoji="1" lang="en-US" altLang="ko-KR" sz="1600" cap="none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(Fredrik W. Taylor)  </a:t>
            </a:r>
            <a:r>
              <a:rPr lang="en-US" altLang="ko-KR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– </a:t>
            </a:r>
            <a:r>
              <a:rPr lang="ko-KR" altLang="en-US" sz="16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과학적 경영의 아버지</a:t>
            </a:r>
            <a:endParaRPr lang="en-US" altLang="ko-KR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ko-KR" altLang="en-US" sz="800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just" defTabSz="762000"/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1930</a:t>
            </a:r>
            <a:r>
              <a:rPr lang="ko-KR" altLang="en-US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년대 </a:t>
            </a:r>
            <a:endParaRPr lang="en-US" altLang="ko-KR" sz="1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ko-KR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1600" cap="none" dirty="0">
                <a:solidFill>
                  <a:srgbClr val="FFFF00"/>
                </a:solidFill>
                <a:latin typeface="굴림" charset="-127"/>
                <a:ea typeface="중고딕" charset="-127"/>
                <a:cs typeface="+mn-cs"/>
              </a:rPr>
              <a:t>     </a:t>
            </a:r>
            <a:r>
              <a:rPr kumimoji="1" lang="ko-KR" altLang="en-US" sz="1600" cap="none" dirty="0" err="1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rPr>
              <a:t>엘튼</a:t>
            </a:r>
            <a:r>
              <a:rPr kumimoji="1" lang="ko-KR" altLang="en-US" sz="1600" cap="none" dirty="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rPr>
              <a:t> 메이요</a:t>
            </a:r>
            <a:r>
              <a:rPr kumimoji="1" lang="en-US" altLang="ko-KR" sz="1600" cap="none" dirty="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rPr>
              <a:t>(Elton Mayo)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1" lang="en-US" altLang="ko-KR" sz="1600" cap="none" dirty="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rPr>
              <a:t>       </a:t>
            </a:r>
            <a:r>
              <a:rPr lang="ko-KR" altLang="en-US" sz="1600" dirty="0" err="1">
                <a:solidFill>
                  <a:schemeClr val="tx1"/>
                </a:solidFill>
                <a:latin typeface="그래픽" charset="-127"/>
                <a:ea typeface="중고딕" charset="-127"/>
              </a:rPr>
              <a:t>심학적</a:t>
            </a:r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접근방법으로 근로자의 생산성 문제 연구                 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</a:t>
            </a:r>
            <a:r>
              <a:rPr lang="ko-KR" altLang="en-US" sz="1800" b="1" dirty="0">
                <a:solidFill>
                  <a:srgbClr val="FFFF00"/>
                </a:solidFill>
                <a:latin typeface="그래픽" charset="-127"/>
                <a:ea typeface="중고딕" charset="-127"/>
              </a:rPr>
              <a:t>조직행동론</a:t>
            </a:r>
            <a:endParaRPr kumimoji="1" lang="ko-KR" altLang="en-US" sz="1800" b="1" cap="none" dirty="0">
              <a:solidFill>
                <a:srgbClr val="FFFF00"/>
              </a:solidFill>
              <a:latin typeface="굴림" charset="-127"/>
              <a:ea typeface="굴림" charset="-127"/>
              <a:cs typeface="+mn-cs"/>
            </a:endParaRPr>
          </a:p>
          <a:p>
            <a:pPr marL="342900" indent="-342900" algn="just" defTabSz="762000"/>
            <a:endParaRPr lang="en-US" altLang="ko-KR" sz="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just" defTabSz="762000"/>
            <a:r>
              <a:rPr lang="ko-KR" altLang="en-US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세기 중반</a:t>
            </a:r>
          </a:p>
          <a:p>
            <a:pPr marL="342900" indent="-342900" algn="just" defTabSz="762000"/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      대량생산 시스템으로 수요를 자극하고 관리할 필요성 높아져  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</a:t>
            </a:r>
            <a:r>
              <a:rPr lang="ko-KR" altLang="en-US" sz="1800" dirty="0">
                <a:solidFill>
                  <a:srgbClr val="FFFF00"/>
                </a:solidFill>
                <a:latin typeface="그래픽" charset="-127"/>
                <a:ea typeface="중고딕" charset="-127"/>
              </a:rPr>
              <a:t>마케팅</a:t>
            </a:r>
          </a:p>
          <a:p>
            <a:pPr marL="342900" indent="-342900" algn="just" defTabSz="762000"/>
            <a:r>
              <a:rPr lang="ko-KR" altLang="en-US" sz="1800" dirty="0">
                <a:latin typeface="그래픽" charset="-127"/>
                <a:ea typeface="중고딕" charset="-127"/>
              </a:rPr>
              <a:t>      </a:t>
            </a:r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시설투자 규모 커지고 자금 동원과 투자위험관리 </a:t>
            </a:r>
            <a:r>
              <a:rPr lang="ko-KR" altLang="en-US" sz="1600" dirty="0" err="1">
                <a:solidFill>
                  <a:schemeClr val="tx1"/>
                </a:solidFill>
                <a:latin typeface="그래픽" charset="-127"/>
                <a:ea typeface="중고딕" charset="-127"/>
              </a:rPr>
              <a:t>중요해져</a:t>
            </a:r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    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</a:t>
            </a:r>
            <a:r>
              <a:rPr lang="ko-KR" altLang="en-US" sz="1800" dirty="0">
                <a:solidFill>
                  <a:srgbClr val="FFFF00"/>
                </a:solidFill>
                <a:latin typeface="그래픽" charset="-127"/>
                <a:ea typeface="중고딕" charset="-127"/>
              </a:rPr>
              <a:t>재무관리</a:t>
            </a:r>
          </a:p>
          <a:p>
            <a:pPr marL="342900" indent="-342900" algn="just" defTabSz="762000"/>
            <a:r>
              <a:rPr lang="ko-KR" altLang="en-US" sz="18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  최근</a:t>
            </a:r>
          </a:p>
          <a:p>
            <a:pPr marL="342900" indent="-342900" algn="just" defTabSz="762000"/>
            <a:r>
              <a:rPr lang="ko-KR" altLang="en-US" sz="1800" dirty="0">
                <a:latin typeface="그래픽" charset="-127"/>
                <a:ea typeface="중고딕" charset="-127"/>
              </a:rPr>
              <a:t>      </a:t>
            </a:r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컴퓨터를 이용한 경영관련 자료 처리                                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</a:t>
            </a:r>
            <a:r>
              <a:rPr lang="ko-KR" altLang="en-US" sz="1800" dirty="0">
                <a:solidFill>
                  <a:srgbClr val="FFFF00"/>
                </a:solidFill>
                <a:latin typeface="그래픽" charset="-127"/>
                <a:ea typeface="중고딕" charset="-127"/>
              </a:rPr>
              <a:t>경영정보</a:t>
            </a:r>
          </a:p>
          <a:p>
            <a:pPr marL="342900" indent="-342900" algn="just" defTabSz="762000"/>
            <a:r>
              <a:rPr lang="ko-KR" altLang="en-US" sz="1800" dirty="0">
                <a:latin typeface="그래픽" charset="-127"/>
                <a:ea typeface="중고딕" charset="-127"/>
              </a:rPr>
              <a:t>      </a:t>
            </a:r>
            <a:r>
              <a:rPr lang="ko-KR" altLang="en-US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환경변화에 대한 적응방법 중요시                                    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solidFill>
                  <a:schemeClr val="tx1"/>
                </a:solidFill>
                <a:latin typeface="그래픽" charset="-127"/>
                <a:ea typeface="중고딕" charset="-127"/>
              </a:rPr>
              <a:t> </a:t>
            </a:r>
            <a:r>
              <a:rPr lang="ko-KR" altLang="en-US" sz="1800" dirty="0">
                <a:solidFill>
                  <a:srgbClr val="FFFF00"/>
                </a:solidFill>
                <a:latin typeface="그래픽" charset="-127"/>
                <a:ea typeface="중고딕" charset="-127"/>
              </a:rPr>
              <a:t>경영전략</a:t>
            </a:r>
          </a:p>
          <a:p>
            <a:pPr marL="342900" indent="-342900" algn="just" defTabSz="762000"/>
            <a:endParaRPr lang="ko-KR" altLang="en-US" sz="1800" dirty="0">
              <a:latin typeface="½Å¸íÁ¶" charset="0"/>
              <a:ea typeface="중고딕" charset="-127"/>
            </a:endParaRPr>
          </a:p>
          <a:p>
            <a:pPr marL="342900" indent="-342900" algn="just" defTabSz="762000"/>
            <a:endParaRPr lang="en-US" altLang="ko-KR" dirty="0">
              <a:latin typeface="½Å¸íÁ¶" charset="0"/>
              <a:ea typeface="중고딕" charset="-127"/>
            </a:endParaRPr>
          </a:p>
        </p:txBody>
      </p:sp>
    </p:spTree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1340443" y="1196752"/>
            <a:ext cx="10081120" cy="540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과학적 경영관리론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=Scientific Management     (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개인차원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) </a:t>
            </a:r>
          </a:p>
          <a:p>
            <a:pPr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endParaRPr kumimoji="0" lang="en-US" altLang="ko-KR" sz="800" b="1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       : Frederick Taylor  - </a:t>
            </a:r>
            <a:r>
              <a:rPr lang="ko-KR" altLang="en-US" b="1" dirty="0">
                <a:solidFill>
                  <a:schemeClr val="bg1"/>
                </a:solidFill>
              </a:rPr>
              <a:t>고졸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철강회사 단순노무자에서 출발  </a:t>
            </a:r>
          </a:p>
          <a:p>
            <a:r>
              <a:rPr lang="ko-KR" altLang="en-US" b="1" dirty="0">
                <a:solidFill>
                  <a:schemeClr val="bg1"/>
                </a:solidFill>
              </a:rPr>
              <a:t>     </a:t>
            </a:r>
            <a:r>
              <a:rPr lang="ko-KR" altLang="en-US" b="1" dirty="0">
                <a:solidFill>
                  <a:srgbClr val="FF0000"/>
                </a:solidFill>
              </a:rPr>
              <a:t>태업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怠業</a:t>
            </a:r>
            <a:r>
              <a:rPr lang="en-US" altLang="ko-KR" b="1" dirty="0">
                <a:solidFill>
                  <a:srgbClr val="FF0000"/>
                </a:solidFill>
              </a:rPr>
              <a:t>)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주먹구구식 관리 탈피  </a:t>
            </a:r>
            <a:r>
              <a:rPr lang="en-US" altLang="ko-KR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altLang="ko-KR" b="1" dirty="0">
                <a:solidFill>
                  <a:schemeClr val="bg1"/>
                </a:solidFill>
              </a:rPr>
              <a:t>[</a:t>
            </a:r>
            <a:r>
              <a:rPr lang="ko-KR" altLang="en-US" b="1" dirty="0">
                <a:solidFill>
                  <a:schemeClr val="bg1"/>
                </a:solidFill>
              </a:rPr>
              <a:t>과학적 관리방법</a:t>
            </a:r>
            <a:r>
              <a:rPr lang="en-US" altLang="ko-KR" b="1" dirty="0">
                <a:solidFill>
                  <a:schemeClr val="bg1"/>
                </a:solidFill>
              </a:rPr>
              <a:t>] =&gt; </a:t>
            </a:r>
            <a:r>
              <a:rPr lang="ko-KR" altLang="en-US" b="1" dirty="0">
                <a:solidFill>
                  <a:schemeClr val="bg1"/>
                </a:solidFill>
              </a:rPr>
              <a:t>작업현장의 능률향상 위해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</a:rPr>
              <a:t>‘</a:t>
            </a:r>
            <a:r>
              <a:rPr lang="ko-KR" altLang="en-US" b="1" dirty="0">
                <a:solidFill>
                  <a:srgbClr val="FF0000"/>
                </a:solidFill>
              </a:rPr>
              <a:t>동작연구</a:t>
            </a:r>
            <a:r>
              <a:rPr lang="en-US" altLang="ko-KR" b="1" dirty="0">
                <a:solidFill>
                  <a:srgbClr val="FF0000"/>
                </a:solidFill>
              </a:rPr>
              <a:t>(motion study</a:t>
            </a:r>
            <a:r>
              <a:rPr lang="en-US" altLang="ko-KR" b="1" dirty="0">
                <a:solidFill>
                  <a:schemeClr val="bg1"/>
                </a:solidFill>
              </a:rPr>
              <a:t>)’=</a:t>
            </a:r>
            <a:r>
              <a:rPr lang="ko-KR" altLang="en-US" b="1" dirty="0">
                <a:solidFill>
                  <a:schemeClr val="bg1"/>
                </a:solidFill>
              </a:rPr>
              <a:t>작업연구’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    </a:t>
            </a:r>
            <a:r>
              <a:rPr lang="ko-KR" altLang="en-US" b="1" dirty="0">
                <a:solidFill>
                  <a:srgbClr val="FF0000"/>
                </a:solidFill>
              </a:rPr>
              <a:t>‘시간연구</a:t>
            </a:r>
            <a:r>
              <a:rPr lang="en-US" altLang="ko-KR" b="1" dirty="0">
                <a:solidFill>
                  <a:srgbClr val="FF0000"/>
                </a:solidFill>
              </a:rPr>
              <a:t>(time study)’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lang="ko-KR" altLang="en-US" b="1" dirty="0" err="1">
                <a:solidFill>
                  <a:schemeClr val="bg1"/>
                </a:solidFill>
              </a:rPr>
              <a:t>동작별</a:t>
            </a:r>
            <a:r>
              <a:rPr lang="ko-KR" altLang="en-US" b="1" dirty="0">
                <a:solidFill>
                  <a:schemeClr val="bg1"/>
                </a:solidFill>
              </a:rPr>
              <a:t> 소요시간 계산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 err="1">
                <a:solidFill>
                  <a:schemeClr val="bg1"/>
                </a:solidFill>
              </a:rPr>
              <a:t>표준작업량</a:t>
            </a:r>
            <a:r>
              <a:rPr lang="ko-KR" altLang="en-US" b="1" dirty="0">
                <a:solidFill>
                  <a:schemeClr val="bg1"/>
                </a:solidFill>
              </a:rPr>
              <a:t> 설정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FF0000"/>
                </a:solidFill>
              </a:rPr>
              <a:t>과학적 노동자 선발 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근육형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지구력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lang="ko-KR" altLang="en-US" b="1" dirty="0">
                <a:solidFill>
                  <a:schemeClr val="bg1"/>
                </a:solidFill>
              </a:rPr>
              <a:t>신체적 조건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FF0000"/>
                </a:solidFill>
              </a:rPr>
              <a:t>성과급제도</a:t>
            </a:r>
            <a:r>
              <a:rPr lang="ko-KR" altLang="en-US" b="1" dirty="0">
                <a:solidFill>
                  <a:schemeClr val="bg1"/>
                </a:solidFill>
              </a:rPr>
              <a:t>           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 err="1">
                <a:solidFill>
                  <a:schemeClr val="bg1"/>
                </a:solidFill>
              </a:rPr>
              <a:t>시간때우기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×,</a:t>
            </a:r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                              생산량비례 임금지불</a:t>
            </a:r>
            <a:r>
              <a:rPr lang="en-US" altLang="ko-KR" b="1" dirty="0">
                <a:solidFill>
                  <a:schemeClr val="bg1"/>
                </a:solidFill>
              </a:rPr>
              <a:t>(incentive system) ‘</a:t>
            </a:r>
            <a:r>
              <a:rPr lang="ko-KR" altLang="en-US" b="1" dirty="0">
                <a:solidFill>
                  <a:schemeClr val="bg1"/>
                </a:solidFill>
              </a:rPr>
              <a:t>誘因’ 차별성과급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FF0000"/>
                </a:solidFill>
              </a:rPr>
              <a:t>기능별 감독제도    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작업전반이 아니고 특정기능만 감독책임 </a:t>
            </a:r>
            <a:r>
              <a:rPr lang="en-US" altLang="ko-KR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ko-KR" altLang="en-US" b="1" dirty="0">
                <a:solidFill>
                  <a:schemeClr val="bg1"/>
                </a:solidFill>
              </a:rPr>
              <a:t>기능별 전문화 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     </a:t>
            </a:r>
            <a:r>
              <a:rPr lang="ko-KR" altLang="en-US" b="1" dirty="0">
                <a:solidFill>
                  <a:schemeClr val="bg1"/>
                </a:solidFill>
              </a:rPr>
              <a:t>레닌 수상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소련 산업체 적용주장</a:t>
            </a:r>
          </a:p>
          <a:p>
            <a:endParaRPr lang="en-US" altLang="ko-KR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    </a:t>
            </a:r>
            <a:r>
              <a:rPr lang="en-US" altLang="ko-KR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추종자 </a:t>
            </a:r>
            <a:r>
              <a:rPr lang="en-US" altLang="ko-KR" b="1" dirty="0">
                <a:solidFill>
                  <a:schemeClr val="bg1"/>
                </a:solidFill>
              </a:rPr>
              <a:t>Gant </a:t>
            </a:r>
            <a:r>
              <a:rPr lang="ko-KR" altLang="en-US" b="1" dirty="0">
                <a:solidFill>
                  <a:schemeClr val="bg1"/>
                </a:solidFill>
              </a:rPr>
              <a:t>부부 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</a:t>
            </a:r>
            <a:r>
              <a:rPr lang="en-US" altLang="ko-KR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노동자 ‘기계’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노동착취</a:t>
            </a:r>
            <a:r>
              <a:rPr lang="en-US" altLang="ko-KR" b="1" dirty="0">
                <a:solidFill>
                  <a:schemeClr val="bg1"/>
                </a:solidFill>
              </a:rPr>
              <a:t>  </a:t>
            </a:r>
          </a:p>
          <a:p>
            <a:pPr marL="342900" indent="-342900" eaLnBrk="0" latinLnBrk="0" hangingPunct="0">
              <a:lnSpc>
                <a:spcPct val="150000"/>
              </a:lnSpc>
              <a:spcBef>
                <a:spcPct val="20000"/>
              </a:spcBef>
            </a:pPr>
            <a:endParaRPr kumimoji="0"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148C00B-E808-45BA-938F-55291F80E952}"/>
              </a:ext>
            </a:extLst>
          </p:cNvPr>
          <p:cNvSpPr/>
          <p:nvPr/>
        </p:nvSpPr>
        <p:spPr>
          <a:xfrm>
            <a:off x="1328464" y="518173"/>
            <a:ext cx="2800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3000" dirty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경영학의 발전 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542F64BB-FC19-4F58-81CB-C895A987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980728"/>
            <a:ext cx="3134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366E563-B3DE-4294-9A46-9C88D3F4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93" y="3573016"/>
            <a:ext cx="3346402" cy="24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F35CB37-0C39-4C0A-A707-57C31C2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645024"/>
            <a:ext cx="3134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AB0D08B-9895-493E-B179-E649E493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4" y="980728"/>
            <a:ext cx="334640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D7A2564-3FCA-49EF-963B-64C34FB2D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134" y="980728"/>
            <a:ext cx="3424952" cy="23762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E2B292B-CFBB-4F74-A04A-5F7CFDFF2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791" y="3589350"/>
            <a:ext cx="3421989" cy="24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7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 descr="tobac1"/>
          <p:cNvSpPr>
            <a:spLocks noChangeArrowheads="1"/>
          </p:cNvSpPr>
          <p:nvPr/>
        </p:nvSpPr>
        <p:spPr bwMode="auto">
          <a:xfrm>
            <a:off x="1991544" y="908720"/>
            <a:ext cx="3743325" cy="22764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ko-KR">
              <a:latin typeface="Arial" charset="0"/>
              <a:ea typeface="굴림체" pitchFamily="49" charset="-127"/>
            </a:endParaRPr>
          </a:p>
        </p:txBody>
      </p:sp>
      <p:pic>
        <p:nvPicPr>
          <p:cNvPr id="26628" name="그림 20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3861048"/>
            <a:ext cx="371832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908720"/>
            <a:ext cx="2143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3"/>
          <p:cNvSpPr>
            <a:spLocks noChangeArrowheads="1"/>
          </p:cNvSpPr>
          <p:nvPr/>
        </p:nvSpPr>
        <p:spPr bwMode="gray">
          <a:xfrm>
            <a:off x="6482134" y="3356992"/>
            <a:ext cx="3790329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en-US" altLang="ko-KR" sz="1600" b="1" dirty="0">
                <a:solidFill>
                  <a:schemeClr val="accent1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sym typeface="Wingdings" pitchFamily="2" charset="2"/>
              </a:rPr>
              <a:t>Fredrick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Winslow </a:t>
            </a:r>
            <a:r>
              <a:rPr kumimoji="0" lang="en-US" altLang="ko-KR" sz="1600" b="1" dirty="0">
                <a:solidFill>
                  <a:schemeClr val="accent1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  <a:sym typeface="Wingdings" pitchFamily="2" charset="2"/>
              </a:rPr>
              <a:t>Taylor </a:t>
            </a:r>
            <a:r>
              <a:rPr kumimoji="0" lang="en-US" altLang="ko-KR" sz="1600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  <a:sym typeface="Wingdings" pitchFamily="2" charset="2"/>
              </a:rPr>
              <a:t>(1956~1915)</a:t>
            </a:r>
            <a:endParaRPr kumimoji="0" lang="en-US" altLang="ko-KR" sz="1600" dirty="0">
              <a:solidFill>
                <a:srgbClr val="80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gray">
          <a:xfrm>
            <a:off x="1703512" y="3356992"/>
            <a:ext cx="194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▲ 공장노예</a:t>
            </a:r>
            <a:endParaRPr kumimoji="0" lang="ko-KR" altLang="en-US" sz="1600" dirty="0">
              <a:solidFill>
                <a:srgbClr val="80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gray">
          <a:xfrm>
            <a:off x="5509791" y="5704180"/>
            <a:ext cx="194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solidFill>
                  <a:srgbClr val="800000"/>
                </a:solidFill>
                <a:latin typeface="HY울릉도B" pitchFamily="18" charset="-127"/>
                <a:ea typeface="HY울릉도B" pitchFamily="18" charset="-127"/>
              </a:rPr>
              <a:t>저주받은 노동</a:t>
            </a:r>
            <a:endParaRPr kumimoji="0" lang="ko-KR" altLang="en-US" sz="1600" dirty="0">
              <a:solidFill>
                <a:srgbClr val="800000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2686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1199456" y="692696"/>
            <a:ext cx="10081120" cy="56886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고전적 </a:t>
            </a:r>
            <a:r>
              <a:rPr kumimoji="0" lang="ko-KR" altLang="en-US" sz="2000" b="1" dirty="0" err="1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조직론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:                               (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전체조직차원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) </a:t>
            </a:r>
          </a:p>
          <a:p>
            <a:r>
              <a:rPr lang="en-US" altLang="ko-KR" dirty="0"/>
              <a:t>                        </a:t>
            </a:r>
            <a:r>
              <a:rPr lang="en-US" altLang="ko-KR" b="1" dirty="0">
                <a:solidFill>
                  <a:schemeClr val="bg1"/>
                </a:solidFill>
              </a:rPr>
              <a:t>: </a:t>
            </a:r>
            <a:r>
              <a:rPr kumimoji="0" lang="en-US" altLang="ko-KR" b="1" dirty="0" err="1">
                <a:solidFill>
                  <a:srgbClr val="C00000"/>
                </a:solidFill>
                <a:latin typeface="+mj-ea"/>
                <a:ea typeface="+mj-ea"/>
              </a:rPr>
              <a:t>Heny</a:t>
            </a:r>
            <a:r>
              <a:rPr kumimoji="0"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 Fayol</a:t>
            </a:r>
            <a:r>
              <a:rPr kumimoji="0"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프</a:t>
            </a:r>
            <a:r>
              <a:rPr lang="en-US" altLang="ko-KR" b="1" dirty="0">
                <a:solidFill>
                  <a:schemeClr val="bg1"/>
                </a:solidFill>
              </a:rPr>
              <a:t>), </a:t>
            </a:r>
            <a:r>
              <a:rPr lang="ko-KR" altLang="en-US" b="1" dirty="0">
                <a:solidFill>
                  <a:schemeClr val="bg1"/>
                </a:solidFill>
              </a:rPr>
              <a:t>광산기술자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     경영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계획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조직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지휘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조정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통제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의 다섯기능으로 분류</a:t>
            </a:r>
            <a:endParaRPr lang="en-US" altLang="ko-KR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ko-KR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  ★ 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&lt;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경영관리의 일반원칙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&gt;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=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경영자가 지켜야할 원칙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                                    :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기업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정부기관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종교조직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군대 등 모든 조직 적용가능 주장</a:t>
            </a:r>
            <a:endParaRPr lang="en-US" altLang="ko-KR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분업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전문화 될 수록 생산성 높음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권한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경영자의 권한은 공적인 권한과 사적인 권한이 있음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                    공적인 권한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지위</a:t>
            </a:r>
          </a:p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                    사적인 권한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업무의 정통함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지식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인간관계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준법정신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명령일원화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조직이익 중시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조직의 이익이 개인의 이익에 우선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보상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적절한 보상 뒤따라야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권한의 중앙집중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   ‧ 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질서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등</a:t>
            </a:r>
          </a:p>
          <a:p>
            <a:endParaRPr kumimoji="0"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331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1199456" y="620688"/>
            <a:ext cx="10081120" cy="59046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관료조직의 원칙 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:                               (</a:t>
            </a:r>
            <a:r>
              <a:rPr kumimoji="0" lang="ko-KR" altLang="en-US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전체조직차원</a:t>
            </a:r>
            <a:r>
              <a:rPr kumimoji="0" lang="en-US" altLang="ko-KR" sz="20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) </a:t>
            </a:r>
          </a:p>
          <a:p>
            <a:r>
              <a:rPr lang="en-US" altLang="ko-KR" dirty="0"/>
              <a:t>                        : </a:t>
            </a:r>
            <a:r>
              <a:rPr kumimoji="0"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Max Weber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독</a:t>
            </a:r>
            <a:r>
              <a:rPr lang="en-US" altLang="ko-KR" b="1" dirty="0">
                <a:solidFill>
                  <a:schemeClr val="bg1"/>
                </a:solidFill>
              </a:rPr>
              <a:t>), </a:t>
            </a:r>
            <a:r>
              <a:rPr lang="ko-KR" altLang="en-US" b="1" dirty="0">
                <a:solidFill>
                  <a:schemeClr val="bg1"/>
                </a:solidFill>
              </a:rPr>
              <a:t>광산기술자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ko-KR" altLang="en-US" b="1" dirty="0">
                <a:solidFill>
                  <a:schemeClr val="bg1"/>
                </a:solidFill>
              </a:rPr>
              <a:t>가장 이상적인 조직형태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en-US" altLang="ko-KR" sz="2000" b="1" dirty="0">
                <a:solidFill>
                  <a:srgbClr val="C00000"/>
                </a:solidFill>
              </a:rPr>
              <a:t>“</a:t>
            </a:r>
            <a:r>
              <a:rPr lang="ko-KR" altLang="en-US" sz="2000" b="1" dirty="0">
                <a:solidFill>
                  <a:srgbClr val="C00000"/>
                </a:solidFill>
              </a:rPr>
              <a:t>관료제 조직</a:t>
            </a:r>
            <a:r>
              <a:rPr lang="en-US" altLang="ko-KR" sz="2000" b="1" dirty="0">
                <a:solidFill>
                  <a:srgbClr val="C00000"/>
                </a:solidFill>
              </a:rPr>
              <a:t>(bureaucracy)”</a:t>
            </a:r>
            <a:endParaRPr lang="ko-KR" altLang="en-US" sz="2000" b="1" dirty="0">
              <a:solidFill>
                <a:srgbClr val="C00000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                                                                              군대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정부조직 등</a:t>
            </a:r>
          </a:p>
          <a:p>
            <a:r>
              <a:rPr lang="en-US" altLang="ko-KR" sz="2000" b="1" dirty="0">
                <a:solidFill>
                  <a:srgbClr val="C00000"/>
                </a:solidFill>
                <a:latin typeface="+mj-ea"/>
                <a:ea typeface="+mj-ea"/>
              </a:rPr>
              <a:t>     &lt;</a:t>
            </a:r>
            <a:r>
              <a:rPr lang="ko-KR" altLang="en-US" sz="2000" b="1" dirty="0">
                <a:solidFill>
                  <a:srgbClr val="C00000"/>
                </a:solidFill>
                <a:latin typeface="+mj-ea"/>
                <a:ea typeface="+mj-ea"/>
              </a:rPr>
              <a:t>관료조직의 원칙</a:t>
            </a:r>
            <a:r>
              <a:rPr lang="en-US" altLang="ko-KR" sz="2000" b="1" dirty="0">
                <a:solidFill>
                  <a:srgbClr val="C00000"/>
                </a:solidFill>
                <a:latin typeface="+mj-ea"/>
                <a:ea typeface="+mj-ea"/>
              </a:rPr>
              <a:t>&gt;</a:t>
            </a:r>
            <a:endParaRPr lang="ko-KR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분업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권한체계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공개채용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규칙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공사의 구분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       ‧ </a:t>
            </a:r>
            <a:r>
              <a:rPr lang="ko-KR" altLang="en-US" b="1" dirty="0">
                <a:solidFill>
                  <a:schemeClr val="bg1"/>
                </a:solidFill>
              </a:rPr>
              <a:t>전문경영자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           문제점 </a:t>
            </a:r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형식주의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권한의 축적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자기과시</a:t>
            </a:r>
            <a:r>
              <a:rPr lang="en-US" altLang="ko-KR" b="1" dirty="0">
                <a:solidFill>
                  <a:schemeClr val="bg1"/>
                </a:solidFill>
              </a:rPr>
              <a:t>), </a:t>
            </a:r>
            <a:r>
              <a:rPr lang="ko-KR" altLang="en-US" b="1" dirty="0">
                <a:solidFill>
                  <a:schemeClr val="bg1"/>
                </a:solidFill>
              </a:rPr>
              <a:t>책임회피</a:t>
            </a:r>
            <a:r>
              <a:rPr lang="en-US" altLang="ko-KR" b="1" dirty="0">
                <a:solidFill>
                  <a:schemeClr val="bg1"/>
                </a:solidFill>
              </a:rPr>
              <a:t>,</a:t>
            </a:r>
            <a:endParaRPr lang="ko-KR" altLang="en-US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                        의사결정지연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변화에 대한 저항</a:t>
            </a:r>
            <a:endParaRPr lang="en-US" altLang="ko-KR" b="1" dirty="0">
              <a:solidFill>
                <a:schemeClr val="bg1"/>
              </a:solidFill>
            </a:endParaRPr>
          </a:p>
          <a:p>
            <a:endParaRPr lang="en-US" altLang="ko-KR" b="1" dirty="0">
              <a:solidFill>
                <a:schemeClr val="bg1"/>
              </a:solidFill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&lt;</a:t>
            </a:r>
            <a:r>
              <a:rPr lang="ko-KR" altLang="en-US" b="1" dirty="0">
                <a:solidFill>
                  <a:srgbClr val="C00000"/>
                </a:solidFill>
                <a:latin typeface="+mj-ea"/>
                <a:ea typeface="+mj-ea"/>
              </a:rPr>
              <a:t>고전적 경영학의 특징</a:t>
            </a:r>
            <a:r>
              <a:rPr lang="en-US" altLang="ko-KR" b="1" dirty="0">
                <a:solidFill>
                  <a:srgbClr val="C00000"/>
                </a:solidFill>
                <a:latin typeface="+mj-ea"/>
                <a:ea typeface="+mj-ea"/>
              </a:rPr>
              <a:t>&gt;</a:t>
            </a:r>
            <a:endParaRPr lang="ko-KR" altLang="en-US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       1) </a:t>
            </a:r>
            <a:r>
              <a:rPr lang="ko-KR" altLang="en-US" b="1" dirty="0">
                <a:solidFill>
                  <a:schemeClr val="bg1"/>
                </a:solidFill>
              </a:rPr>
              <a:t>경험에 의존한 주장       </a:t>
            </a:r>
            <a:r>
              <a:rPr lang="en-US" altLang="ko-KR" b="1" dirty="0">
                <a:solidFill>
                  <a:schemeClr val="bg1"/>
                </a:solidFill>
              </a:rPr>
              <a:t>2)</a:t>
            </a:r>
            <a:r>
              <a:rPr lang="ko-KR" altLang="en-US" b="1" dirty="0">
                <a:solidFill>
                  <a:schemeClr val="bg1"/>
                </a:solidFill>
              </a:rPr>
              <a:t>인간의 기계화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생산성중시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  <a:p>
            <a:endParaRPr kumimoji="0"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8228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BF3D4C1-D38C-494D-852C-9C574243194E}"/>
              </a:ext>
            </a:extLst>
          </p:cNvPr>
          <p:cNvSpPr/>
          <p:nvPr/>
        </p:nvSpPr>
        <p:spPr>
          <a:xfrm>
            <a:off x="1847528" y="980728"/>
            <a:ext cx="88569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latinLnBrk="0" hangingPunct="0"/>
            <a:r>
              <a:rPr kumimoji="0" lang="ko-KR" altLang="ko-KR" sz="2400" b="1" dirty="0">
                <a:solidFill>
                  <a:srgbClr val="0000CC"/>
                </a:solidFill>
                <a:latin typeface="한양신명조"/>
                <a:ea typeface="한양견고딕"/>
              </a:rPr>
              <a:t>행동과학적 경영이론</a:t>
            </a:r>
            <a:endParaRPr kumimoji="0" lang="en-US" altLang="ko-KR" sz="2400" b="1" dirty="0">
              <a:solidFill>
                <a:srgbClr val="0000CC"/>
              </a:solidFill>
              <a:latin typeface="한양신명조"/>
              <a:ea typeface="한양견고딕"/>
            </a:endParaRPr>
          </a:p>
          <a:p>
            <a:pPr lvl="0" algn="just" eaLnBrk="0" latinLnBrk="0" hangingPunct="0"/>
            <a:endParaRPr kumimoji="0" lang="en-US" altLang="ko-KR" sz="2400" b="1" dirty="0">
              <a:solidFill>
                <a:srgbClr val="0000CC"/>
              </a:solidFill>
              <a:latin typeface="한양신명조"/>
              <a:ea typeface="한양견고딕"/>
            </a:endParaRPr>
          </a:p>
          <a:p>
            <a:pPr lvl="0" algn="just" eaLnBrk="0" latinLnBrk="0" hangingPunct="0"/>
            <a:endParaRPr kumimoji="0" lang="ko-KR" altLang="ko-KR" sz="700" b="1" dirty="0">
              <a:solidFill>
                <a:srgbClr val="0000CC"/>
              </a:solidFill>
            </a:endParaRPr>
          </a:p>
          <a:p>
            <a:pPr lvl="0" algn="just" eaLnBrk="0" latinLnBrk="0" hangingPunct="0"/>
            <a:r>
              <a:rPr kumimoji="0" lang="en-US" altLang="ko-KR" sz="2000" dirty="0">
                <a:latin typeface="한양신명조"/>
                <a:ea typeface="한양신명조"/>
              </a:rPr>
              <a:t>    : Taylor, Fayol : </a:t>
            </a:r>
            <a:r>
              <a:rPr kumimoji="0" lang="ko-KR" altLang="en-US" sz="2000" dirty="0">
                <a:latin typeface="한양신명조"/>
                <a:ea typeface="한양신명조"/>
              </a:rPr>
              <a:t>과학적 관리와 경영자의 과업에 연구집중에서 탈피</a:t>
            </a:r>
            <a:endParaRPr kumimoji="0" lang="ko-KR" altLang="en-US" sz="2000" dirty="0"/>
          </a:p>
          <a:p>
            <a:pPr lvl="0" algn="just" eaLnBrk="0" latinLnBrk="0" hangingPunct="0"/>
            <a:r>
              <a:rPr kumimoji="0" lang="en-US" altLang="ko-KR" sz="2000" dirty="0">
                <a:latin typeface="한양신명조"/>
                <a:ea typeface="한양신명조"/>
              </a:rPr>
              <a:t>                               </a:t>
            </a:r>
            <a:r>
              <a:rPr kumimoji="0" lang="en-US" altLang="ko-KR" sz="2000" dirty="0">
                <a:latin typeface="한양신명조"/>
                <a:ea typeface="한양신명조"/>
                <a:sym typeface="Wingdings" panose="05000000000000000000" pitchFamily="2" charset="2"/>
              </a:rPr>
              <a:t></a:t>
            </a:r>
            <a:r>
              <a:rPr kumimoji="0" lang="en-US" altLang="ko-KR" sz="2000" dirty="0">
                <a:latin typeface="한양신명조"/>
                <a:ea typeface="한양신명조"/>
              </a:rPr>
              <a:t> ‘</a:t>
            </a:r>
            <a:r>
              <a:rPr kumimoji="0" lang="ko-KR" altLang="en-US" sz="2000" dirty="0" err="1">
                <a:latin typeface="한양신명조"/>
                <a:ea typeface="한양신명조"/>
              </a:rPr>
              <a:t>인간심리’에</a:t>
            </a:r>
            <a:r>
              <a:rPr kumimoji="0" lang="ko-KR" altLang="en-US" sz="2000" dirty="0">
                <a:latin typeface="한양신명조"/>
                <a:ea typeface="한양신명조"/>
              </a:rPr>
              <a:t> 관심</a:t>
            </a:r>
            <a:endParaRPr kumimoji="0" lang="ko-KR" altLang="en-US" sz="2000" dirty="0"/>
          </a:p>
          <a:p>
            <a:pPr lvl="0" algn="just" eaLnBrk="0" latinLnBrk="0" hangingPunct="0"/>
            <a:r>
              <a:rPr kumimoji="0" lang="ko-KR" altLang="en-US" sz="2000" dirty="0">
                <a:latin typeface="한양신명조"/>
                <a:ea typeface="한양신명조"/>
              </a:rPr>
              <a:t>                                          심리학을 경영에 적용 </a:t>
            </a:r>
            <a:r>
              <a:rPr kumimoji="0" lang="en-US" altLang="ko-KR" sz="2000" dirty="0">
                <a:latin typeface="한양신명조"/>
                <a:ea typeface="한양신명조"/>
              </a:rPr>
              <a:t>- ‘</a:t>
            </a:r>
            <a:r>
              <a:rPr kumimoji="0" lang="ko-KR" altLang="en-US" sz="2000" dirty="0">
                <a:solidFill>
                  <a:srgbClr val="FFFF00"/>
                </a:solidFill>
                <a:latin typeface="한양신명조"/>
                <a:ea typeface="한양신명조"/>
              </a:rPr>
              <a:t>산업심리학</a:t>
            </a:r>
            <a:r>
              <a:rPr kumimoji="0" lang="ko-KR" altLang="en-US" sz="2000" dirty="0">
                <a:latin typeface="한양신명조"/>
                <a:ea typeface="한양신명조"/>
              </a:rPr>
              <a:t>’ 발전</a:t>
            </a:r>
            <a:endParaRPr kumimoji="0" lang="en-US" altLang="ko-KR" sz="20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ko-KR" altLang="en-US" sz="2000" dirty="0"/>
          </a:p>
          <a:p>
            <a:pPr lvl="0" algn="just" eaLnBrk="0" latinLnBrk="0" hangingPunct="0"/>
            <a:r>
              <a:rPr kumimoji="0" lang="ko-KR" altLang="en-US" sz="2000" dirty="0">
                <a:latin typeface="한양신명조"/>
              </a:rPr>
              <a:t>  </a:t>
            </a:r>
            <a:endParaRPr kumimoji="0" lang="ko-KR" altLang="en-US" sz="2000" dirty="0"/>
          </a:p>
          <a:p>
            <a:pPr marL="342900" lvl="0" indent="-342900" algn="just" eaLnBrk="0" latinLnBrk="0" hangingPunct="0">
              <a:buAutoNum type="arabicParenR"/>
            </a:pPr>
            <a:r>
              <a:rPr kumimoji="0" lang="ko-KR" altLang="en-US" sz="2000" dirty="0">
                <a:latin typeface="한양신명조"/>
                <a:ea typeface="한양신명조"/>
              </a:rPr>
              <a:t>작업에 알맞는 정신적 자질을 가진 사람을 선발하는 방법</a:t>
            </a:r>
            <a:endParaRPr kumimoji="0" lang="en-US" altLang="ko-KR" sz="2000" dirty="0">
              <a:latin typeface="한양신명조"/>
              <a:ea typeface="한양신명조"/>
            </a:endParaRPr>
          </a:p>
          <a:p>
            <a:pPr marL="342900" lvl="0" indent="-342900" algn="just" eaLnBrk="0" latinLnBrk="0" hangingPunct="0">
              <a:buAutoNum type="arabicParenR"/>
            </a:pPr>
            <a:endParaRPr kumimoji="0" lang="ko-KR" altLang="en-US" sz="2000" dirty="0"/>
          </a:p>
          <a:p>
            <a:pPr lvl="0" algn="just" eaLnBrk="0" latinLnBrk="0" hangingPunct="0"/>
            <a:r>
              <a:rPr kumimoji="0" lang="en-US" altLang="ko-KR" sz="2000" dirty="0">
                <a:latin typeface="한양신명조"/>
                <a:ea typeface="한양신명조"/>
              </a:rPr>
              <a:t>2)  </a:t>
            </a:r>
            <a:r>
              <a:rPr kumimoji="0" lang="ko-KR" altLang="en-US" sz="2000" dirty="0">
                <a:latin typeface="한양신명조"/>
                <a:ea typeface="한양신명조"/>
              </a:rPr>
              <a:t>최대의 산출</a:t>
            </a:r>
            <a:r>
              <a:rPr kumimoji="0" lang="en-US" altLang="ko-KR" sz="2000" dirty="0">
                <a:latin typeface="한양신명조"/>
                <a:ea typeface="한양신명조"/>
              </a:rPr>
              <a:t>(output)</a:t>
            </a:r>
            <a:r>
              <a:rPr kumimoji="0" lang="ko-KR" altLang="en-US" sz="2000" dirty="0">
                <a:latin typeface="한양신명조"/>
                <a:ea typeface="한양신명조"/>
              </a:rPr>
              <a:t>을 얻는 심리적 조건에 관심</a:t>
            </a:r>
            <a:endParaRPr kumimoji="0" lang="en-US" altLang="ko-KR" sz="2000" dirty="0">
              <a:latin typeface="한양신명조"/>
              <a:ea typeface="한양신명조"/>
            </a:endParaRPr>
          </a:p>
          <a:p>
            <a:pPr lvl="0" algn="just" eaLnBrk="0" latinLnBrk="0" hangingPunct="0"/>
            <a:r>
              <a:rPr kumimoji="0" lang="en-US" altLang="ko-KR" sz="2000" dirty="0">
                <a:latin typeface="한양신명조"/>
                <a:ea typeface="한양신명조"/>
              </a:rPr>
              <a:t>                                                              : </a:t>
            </a:r>
            <a:r>
              <a:rPr kumimoji="0" lang="ko-KR" altLang="en-US" sz="2000" dirty="0">
                <a:latin typeface="한양신명조"/>
                <a:ea typeface="한양신명조"/>
              </a:rPr>
              <a:t>가장 큰 만족 주면서 일을 열심히 하게</a:t>
            </a:r>
            <a:endParaRPr kumimoji="0" lang="ko-KR" altLang="en-US" sz="2000" dirty="0"/>
          </a:p>
          <a:p>
            <a:pPr lvl="0" algn="just" eaLnBrk="0" latinLnBrk="0" hangingPunct="0"/>
            <a:r>
              <a:rPr kumimoji="0" lang="en-US" altLang="ko-KR" sz="2000" dirty="0">
                <a:latin typeface="한양신명조"/>
                <a:ea typeface="한양신명조"/>
              </a:rPr>
              <a:t>                                                             </a:t>
            </a:r>
            <a:r>
              <a:rPr kumimoji="0" lang="en-US" altLang="ko-KR" sz="2000" dirty="0">
                <a:latin typeface="한양신명조"/>
                <a:ea typeface="한양신명조"/>
                <a:sym typeface="Wingdings" panose="05000000000000000000" pitchFamily="2" charset="2"/>
              </a:rPr>
              <a:t></a:t>
            </a:r>
            <a:r>
              <a:rPr kumimoji="0" lang="en-US" altLang="ko-KR" sz="2000" dirty="0">
                <a:latin typeface="한양신명조"/>
                <a:ea typeface="한양신명조"/>
              </a:rPr>
              <a:t> </a:t>
            </a:r>
            <a:r>
              <a:rPr kumimoji="0" lang="ko-KR" altLang="en-US" sz="2000" dirty="0">
                <a:solidFill>
                  <a:srgbClr val="FFFF00"/>
                </a:solidFill>
                <a:latin typeface="한양신명조"/>
                <a:ea typeface="한양신명조"/>
              </a:rPr>
              <a:t>적성검사</a:t>
            </a:r>
            <a:r>
              <a:rPr kumimoji="0" lang="en-US" altLang="ko-KR" sz="2000" dirty="0">
                <a:solidFill>
                  <a:srgbClr val="FFFF00"/>
                </a:solidFill>
                <a:latin typeface="한양신명조"/>
                <a:ea typeface="한양신명조"/>
              </a:rPr>
              <a:t>, </a:t>
            </a:r>
            <a:r>
              <a:rPr kumimoji="0" lang="ko-KR" altLang="en-US" sz="2000" dirty="0">
                <a:solidFill>
                  <a:srgbClr val="FFFF00"/>
                </a:solidFill>
                <a:latin typeface="한양신명조"/>
                <a:ea typeface="한양신명조"/>
              </a:rPr>
              <a:t>직무능력검사 </a:t>
            </a:r>
            <a:endParaRPr kumimoji="0"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1062A1C-924A-4CC8-87CA-6D4DEF011227}"/>
              </a:ext>
            </a:extLst>
          </p:cNvPr>
          <p:cNvSpPr/>
          <p:nvPr/>
        </p:nvSpPr>
        <p:spPr>
          <a:xfrm>
            <a:off x="1271464" y="764704"/>
            <a:ext cx="794454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latinLnBrk="0" hangingPunct="0"/>
            <a:r>
              <a:rPr kumimoji="0" lang="ko-KR" altLang="en-US" sz="2800" b="1" dirty="0">
                <a:solidFill>
                  <a:srgbClr val="FFFF00"/>
                </a:solidFill>
                <a:latin typeface="한양신명조"/>
                <a:ea typeface="한양견고딕"/>
              </a:rPr>
              <a:t>인간관계론</a:t>
            </a:r>
            <a:endParaRPr kumimoji="0" lang="en-US" altLang="ko-KR" sz="2800" b="1" dirty="0">
              <a:solidFill>
                <a:srgbClr val="FFFF00"/>
              </a:solidFill>
              <a:latin typeface="한양신명조"/>
              <a:ea typeface="한양견고딕"/>
            </a:endParaRPr>
          </a:p>
          <a:p>
            <a:pPr lvl="0" algn="just" eaLnBrk="0" latinLnBrk="0" hangingPunct="0"/>
            <a:endParaRPr kumimoji="0" lang="ko-KR" altLang="en-US" sz="700" b="1" dirty="0">
              <a:solidFill>
                <a:srgbClr val="FFFF00"/>
              </a:solidFill>
            </a:endParaRPr>
          </a:p>
          <a:p>
            <a:pPr lvl="0" algn="just" eaLnBrk="0" latinLnBrk="0" hangingPunct="0"/>
            <a:r>
              <a:rPr kumimoji="0" lang="en-US" altLang="ko-KR" sz="1600" dirty="0">
                <a:latin typeface="한양신명조"/>
                <a:ea typeface="한양신명조"/>
              </a:rPr>
              <a:t>         Elton Mayo : </a:t>
            </a:r>
            <a:r>
              <a:rPr kumimoji="0" lang="ko-KR" altLang="en-US" sz="1600" dirty="0">
                <a:latin typeface="한양신명조"/>
                <a:ea typeface="한양신명조"/>
              </a:rPr>
              <a:t>하버드대 심리학 교수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en-US" altLang="ko-KR" sz="1600" dirty="0">
                <a:latin typeface="한양신명조"/>
                <a:ea typeface="한양신명조"/>
              </a:rPr>
              <a:t>                                 </a:t>
            </a:r>
            <a:r>
              <a:rPr kumimoji="0" lang="en-US" altLang="ko-KR" sz="1600" dirty="0">
                <a:latin typeface="한양신명조"/>
                <a:ea typeface="한양신명조"/>
                <a:sym typeface="Wingdings" panose="05000000000000000000" pitchFamily="2" charset="2"/>
              </a:rPr>
              <a:t></a:t>
            </a:r>
            <a:r>
              <a:rPr kumimoji="0" lang="en-US" altLang="ko-KR" sz="1600" dirty="0">
                <a:latin typeface="한양신명조"/>
                <a:ea typeface="한양신명조"/>
              </a:rPr>
              <a:t> </a:t>
            </a:r>
            <a:r>
              <a:rPr kumimoji="0" lang="ko-KR" altLang="en-US" sz="1600" dirty="0">
                <a:latin typeface="한양신명조"/>
                <a:ea typeface="한양신명조"/>
              </a:rPr>
              <a:t>조명 등 작업조건이 생산성에 미치는 효과 연구시작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en-US" altLang="ko-KR" sz="1600" dirty="0">
                <a:latin typeface="한양신명조"/>
                <a:ea typeface="한양신명조"/>
              </a:rPr>
              <a:t>                                       Western Electronic Company</a:t>
            </a:r>
            <a:r>
              <a:rPr kumimoji="0" lang="ko-KR" altLang="en-US" sz="1600" dirty="0">
                <a:latin typeface="한양신명조"/>
                <a:ea typeface="한양신명조"/>
              </a:rPr>
              <a:t>의 </a:t>
            </a:r>
            <a:r>
              <a:rPr kumimoji="0" lang="ko-KR" altLang="en-US" sz="1600" dirty="0" err="1">
                <a:latin typeface="한양신명조"/>
                <a:ea typeface="한양신명조"/>
              </a:rPr>
              <a:t>호오손</a:t>
            </a:r>
            <a:r>
              <a:rPr kumimoji="0" lang="en-US" altLang="ko-KR" sz="1600" dirty="0">
                <a:latin typeface="한양신명조"/>
                <a:ea typeface="한양신명조"/>
              </a:rPr>
              <a:t>(Hawthorne) </a:t>
            </a:r>
            <a:r>
              <a:rPr kumimoji="0" lang="ko-KR" altLang="en-US" sz="1600" dirty="0">
                <a:latin typeface="한양신명조"/>
                <a:ea typeface="한양신명조"/>
              </a:rPr>
              <a:t>공장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</a:rPr>
              <a:t>  </a:t>
            </a:r>
            <a:endParaRPr kumimoji="0" lang="en-US" altLang="ko-KR" sz="1600" dirty="0">
              <a:latin typeface="한양신명조"/>
            </a:endParaRPr>
          </a:p>
          <a:p>
            <a:pPr lvl="0" algn="just" eaLnBrk="0" latinLnBrk="0" hangingPunct="0"/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 연구가설 </a:t>
            </a:r>
            <a:r>
              <a:rPr kumimoji="0" lang="en-US" altLang="ko-KR" sz="1600" dirty="0">
                <a:latin typeface="한양신명조"/>
                <a:ea typeface="한양신명조"/>
              </a:rPr>
              <a:t>:  </a:t>
            </a:r>
            <a:r>
              <a:rPr kumimoji="0" lang="ko-KR" altLang="en-US" sz="1600" dirty="0">
                <a:latin typeface="한양신명조"/>
                <a:ea typeface="한양신명조"/>
              </a:rPr>
              <a:t>작업조건 ↑ </a:t>
            </a:r>
            <a:r>
              <a:rPr kumimoji="0" lang="en-US" altLang="ko-KR" sz="1600" dirty="0">
                <a:latin typeface="한양신명조"/>
                <a:ea typeface="한양신명조"/>
                <a:sym typeface="Wingdings" panose="05000000000000000000" pitchFamily="2" charset="2"/>
              </a:rPr>
              <a:t></a:t>
            </a:r>
            <a:r>
              <a:rPr kumimoji="0" lang="en-US" altLang="ko-KR" sz="1600" dirty="0">
                <a:latin typeface="한양신명조"/>
                <a:ea typeface="한양신명조"/>
              </a:rPr>
              <a:t> </a:t>
            </a:r>
            <a:r>
              <a:rPr kumimoji="0" lang="ko-KR" altLang="en-US" sz="1600" dirty="0">
                <a:latin typeface="한양신명조"/>
                <a:ea typeface="한양신명조"/>
              </a:rPr>
              <a:t>생산성↑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</a:rPr>
              <a:t>  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실험결과 </a:t>
            </a:r>
            <a:r>
              <a:rPr kumimoji="0" lang="en-US" altLang="ko-KR" sz="1600" dirty="0">
                <a:latin typeface="한양신명조"/>
                <a:ea typeface="한양신명조"/>
              </a:rPr>
              <a:t>:  </a:t>
            </a:r>
            <a:r>
              <a:rPr kumimoji="0" lang="ko-KR" altLang="en-US" sz="1600" dirty="0">
                <a:latin typeface="한양신명조"/>
                <a:ea typeface="한양신명조"/>
              </a:rPr>
              <a:t>조   명 ↑  </a:t>
            </a:r>
            <a:r>
              <a:rPr kumimoji="0" lang="en-US" altLang="ko-KR" sz="1600" dirty="0">
                <a:latin typeface="한양신명조"/>
                <a:ea typeface="한양신명조"/>
                <a:sym typeface="Wingdings" panose="05000000000000000000" pitchFamily="2" charset="2"/>
              </a:rPr>
              <a:t></a:t>
            </a:r>
            <a:r>
              <a:rPr kumimoji="0" lang="en-US" altLang="ko-KR" sz="1600" dirty="0">
                <a:latin typeface="한양신명조"/>
                <a:ea typeface="한양신명조"/>
              </a:rPr>
              <a:t>  </a:t>
            </a:r>
            <a:r>
              <a:rPr kumimoji="0" lang="ko-KR" altLang="en-US" sz="1600" dirty="0">
                <a:latin typeface="한양신명조"/>
                <a:ea typeface="한양신명조"/>
              </a:rPr>
              <a:t>생산성↑</a:t>
            </a:r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                      조   명 ↓  </a:t>
            </a:r>
            <a:r>
              <a:rPr kumimoji="0" lang="en-US" altLang="ko-KR" sz="1600" dirty="0">
                <a:latin typeface="한양신명조"/>
                <a:ea typeface="한양신명조"/>
                <a:sym typeface="Wingdings" panose="05000000000000000000" pitchFamily="2" charset="2"/>
              </a:rPr>
              <a:t> </a:t>
            </a:r>
            <a:r>
              <a:rPr kumimoji="0" lang="en-US" altLang="ko-KR" sz="1600" dirty="0">
                <a:latin typeface="한양신명조"/>
                <a:ea typeface="한양신명조"/>
              </a:rPr>
              <a:t> </a:t>
            </a:r>
            <a:r>
              <a:rPr kumimoji="0" lang="ko-KR" altLang="en-US" sz="1600" dirty="0">
                <a:latin typeface="한양신명조"/>
                <a:ea typeface="한양신명조"/>
              </a:rPr>
              <a:t>생산성↑            ∴ 실패 </a:t>
            </a:r>
            <a:r>
              <a:rPr kumimoji="0" lang="ko-KR" altLang="en-US" sz="1600" dirty="0" err="1">
                <a:latin typeface="한양신명조"/>
                <a:ea typeface="한양신명조"/>
              </a:rPr>
              <a:t>선언후</a:t>
            </a:r>
            <a:r>
              <a:rPr kumimoji="0" lang="ko-KR" altLang="en-US" sz="1600" dirty="0">
                <a:latin typeface="한양신명조"/>
                <a:ea typeface="한양신명조"/>
              </a:rPr>
              <a:t> 계속연구</a:t>
            </a:r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                     휴식시간 자율조정</a:t>
            </a:r>
            <a:r>
              <a:rPr kumimoji="0" lang="en-US" altLang="ko-KR" sz="1600" dirty="0">
                <a:latin typeface="한양신명조"/>
                <a:ea typeface="한양신명조"/>
              </a:rPr>
              <a:t>, </a:t>
            </a:r>
            <a:endParaRPr kumimoji="0" lang="en-US" altLang="ko-KR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                     급여조정 </a:t>
            </a:r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en-US" altLang="ko-KR" sz="1600" dirty="0">
              <a:latin typeface="한양신명조"/>
              <a:ea typeface="한양신명조"/>
            </a:endParaRPr>
          </a:p>
          <a:p>
            <a:pPr lvl="0" algn="just" eaLnBrk="0" latinLnBrk="0" hangingPunct="0"/>
            <a:endParaRPr kumimoji="0" lang="ko-KR" altLang="en-US" sz="1600" dirty="0"/>
          </a:p>
          <a:p>
            <a:pPr lvl="0" algn="just" eaLnBrk="0" latinLnBrk="0" hangingPunct="0"/>
            <a:r>
              <a:rPr kumimoji="0" lang="en-US" altLang="ko-KR" sz="1600" dirty="0">
                <a:latin typeface="한양신명조"/>
                <a:ea typeface="한양신명조"/>
              </a:rPr>
              <a:t>                         ※ </a:t>
            </a:r>
            <a:r>
              <a:rPr kumimoji="0" lang="ko-KR" altLang="en-US" sz="1600" dirty="0">
                <a:latin typeface="한양신명조"/>
                <a:ea typeface="한양신명조"/>
              </a:rPr>
              <a:t>관심 </a:t>
            </a:r>
            <a:r>
              <a:rPr kumimoji="0" lang="en-US" altLang="ko-KR" sz="1600" dirty="0">
                <a:latin typeface="한양신명조"/>
                <a:ea typeface="한양신명조"/>
              </a:rPr>
              <a:t>--&gt; </a:t>
            </a:r>
            <a:r>
              <a:rPr kumimoji="0" lang="ko-KR" altLang="en-US" sz="1600" dirty="0">
                <a:latin typeface="한양신명조"/>
                <a:ea typeface="한양신명조"/>
              </a:rPr>
              <a:t>긍지</a:t>
            </a:r>
            <a:endParaRPr kumimoji="0" lang="ko-KR" altLang="en-US" sz="1600" dirty="0"/>
          </a:p>
          <a:p>
            <a:pPr lvl="0" algn="just" eaLnBrk="0" latinLnBrk="0" hangingPunct="0"/>
            <a:r>
              <a:rPr kumimoji="0" lang="ko-KR" altLang="en-US" sz="1600" dirty="0">
                <a:latin typeface="한양신명조"/>
                <a:ea typeface="한양신명조"/>
              </a:rPr>
              <a:t>                             실험 </a:t>
            </a:r>
            <a:r>
              <a:rPr kumimoji="0" lang="en-US" altLang="ko-KR" sz="1600" dirty="0">
                <a:latin typeface="한양신명조"/>
                <a:ea typeface="한양신명조"/>
              </a:rPr>
              <a:t>--&gt; </a:t>
            </a:r>
            <a:r>
              <a:rPr kumimoji="0" lang="ko-KR" altLang="en-US" sz="1600" dirty="0" err="1">
                <a:latin typeface="한양신명조"/>
                <a:ea typeface="한양신명조"/>
              </a:rPr>
              <a:t>주의심</a:t>
            </a:r>
            <a:r>
              <a:rPr kumimoji="0" lang="ko-KR" altLang="en-US" sz="1600" dirty="0">
                <a:latin typeface="한양신명조"/>
                <a:ea typeface="한양신명조"/>
              </a:rPr>
              <a:t>      </a:t>
            </a:r>
            <a:r>
              <a:rPr kumimoji="0" lang="en-US" altLang="ko-KR" sz="1600" dirty="0">
                <a:latin typeface="한양신명조"/>
                <a:ea typeface="한양신명조"/>
                <a:sym typeface="Wingdings" panose="05000000000000000000" pitchFamily="2" charset="2"/>
              </a:rPr>
              <a:t></a:t>
            </a:r>
            <a:r>
              <a:rPr kumimoji="0" lang="en-US" altLang="ko-KR" sz="1600" dirty="0">
                <a:latin typeface="한양신명조"/>
                <a:ea typeface="한양신명조"/>
              </a:rPr>
              <a:t> </a:t>
            </a:r>
            <a:r>
              <a:rPr kumimoji="0" lang="en-US" altLang="ko-KR" dirty="0">
                <a:latin typeface="한양신명조"/>
                <a:ea typeface="한양신명조"/>
              </a:rPr>
              <a:t>Hawthorne Effect </a:t>
            </a:r>
            <a:endParaRPr kumimoji="0" lang="en-US" altLang="ko-KR" sz="700" dirty="0"/>
          </a:p>
          <a:p>
            <a:pPr lvl="0" algn="just" eaLnBrk="0" latinLnBrk="0" hangingPunct="0"/>
            <a:r>
              <a:rPr kumimoji="0" lang="en-US" altLang="ko-KR" sz="1200" dirty="0">
                <a:latin typeface="한양신명조"/>
              </a:rPr>
              <a:t>                                                             </a:t>
            </a:r>
            <a:r>
              <a:rPr kumimoji="0" lang="en-US" altLang="ko-KR" dirty="0">
                <a:latin typeface="한양신명조"/>
                <a:ea typeface="한양신명조"/>
              </a:rPr>
              <a:t>                                                        ♣ Bandwagon Effect</a:t>
            </a:r>
            <a:endParaRPr kumimoji="0" lang="en-US" altLang="ko-KR" sz="2800" dirty="0"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BC2FB5-64B7-466B-83FE-6335E3FE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4293097"/>
            <a:ext cx="535131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2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1703512" y="1556792"/>
            <a:ext cx="8928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  <a:buFont typeface="Wingdings" pitchFamily="2" charset="2"/>
              <a:buChar char="§"/>
            </a:pPr>
            <a:r>
              <a:rPr kumimoji="0" lang="ko-KR" altLang="en-US" sz="2000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경영학</a:t>
            </a:r>
            <a:endParaRPr kumimoji="0" lang="en-US" altLang="ko-KR" sz="2000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800100" lvl="1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  <a:buFont typeface="Arial" pitchFamily="34" charset="0"/>
              <a:buChar char="•"/>
            </a:pPr>
            <a:r>
              <a:rPr lang="ko-KR" altLang="en-US" b="1" spc="-150" dirty="0"/>
              <a:t>경영현상을 논리적으로 설명하고 예측할 수 있는 이론들을 체계적으로 구축하는 학문</a:t>
            </a:r>
          </a:p>
          <a:p>
            <a:pPr marL="800100" lvl="1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  <a:buFont typeface="Arial" pitchFamily="34" charset="0"/>
              <a:buChar char="•"/>
            </a:pPr>
            <a:r>
              <a:rPr lang="ko-KR" altLang="en-US" b="1" spc="-150" dirty="0"/>
              <a:t>경영학 이론은 경영관련 문제를 </a:t>
            </a:r>
            <a:r>
              <a:rPr lang="ko-KR" altLang="en-US" b="1" spc="-150" dirty="0">
                <a:solidFill>
                  <a:srgbClr val="FFFF00"/>
                </a:solidFill>
              </a:rPr>
              <a:t>이해</a:t>
            </a:r>
            <a:r>
              <a:rPr lang="en-US" altLang="ko-KR" b="1" spc="-150" dirty="0">
                <a:solidFill>
                  <a:srgbClr val="FFFF00"/>
                </a:solidFill>
              </a:rPr>
              <a:t>, </a:t>
            </a:r>
            <a:r>
              <a:rPr lang="ko-KR" altLang="en-US" b="1" spc="-150" dirty="0">
                <a:solidFill>
                  <a:srgbClr val="FFFF00"/>
                </a:solidFill>
              </a:rPr>
              <a:t>설명</a:t>
            </a:r>
            <a:r>
              <a:rPr lang="en-US" altLang="ko-KR" b="1" spc="-150" dirty="0">
                <a:solidFill>
                  <a:srgbClr val="FFFF00"/>
                </a:solidFill>
              </a:rPr>
              <a:t>, </a:t>
            </a:r>
            <a:r>
              <a:rPr lang="ko-KR" altLang="en-US" b="1" spc="-150" dirty="0">
                <a:solidFill>
                  <a:srgbClr val="FFFF00"/>
                </a:solidFill>
              </a:rPr>
              <a:t>예측</a:t>
            </a:r>
            <a:r>
              <a:rPr lang="en-US" altLang="ko-KR" b="1" spc="-150" dirty="0">
                <a:solidFill>
                  <a:srgbClr val="FFFF00"/>
                </a:solidFill>
              </a:rPr>
              <a:t>, </a:t>
            </a:r>
            <a:r>
              <a:rPr lang="ko-KR" altLang="en-US" b="1" spc="-150" dirty="0">
                <a:solidFill>
                  <a:srgbClr val="FFFF00"/>
                </a:solidFill>
              </a:rPr>
              <a:t>통제 </a:t>
            </a:r>
            <a:r>
              <a:rPr lang="ko-KR" altLang="en-US" b="1" spc="-150" dirty="0"/>
              <a:t>할 수 있는 힘을 갖는 수단</a:t>
            </a:r>
            <a:endParaRPr lang="en-US" altLang="ko-KR" b="1" spc="-150" dirty="0"/>
          </a:p>
          <a:p>
            <a:pPr marL="1257300" lvl="2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lang="ko-KR" altLang="en-US" b="1" dirty="0">
                <a:solidFill>
                  <a:srgbClr val="000099"/>
                </a:solidFill>
              </a:rPr>
              <a:t> 올바른 의사결정을 내리는데 도움</a:t>
            </a:r>
            <a:endParaRPr lang="en-US" altLang="ko-KR" b="1" dirty="0">
              <a:solidFill>
                <a:srgbClr val="000099"/>
              </a:solidFill>
            </a:endParaRPr>
          </a:p>
          <a:p>
            <a:pPr marL="1257300" lvl="2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lang="ko-KR" altLang="en-US" b="1" dirty="0">
                <a:solidFill>
                  <a:srgbClr val="000099"/>
                </a:solidFill>
              </a:rPr>
              <a:t> 경영자와 조직의 학습능력을 높임</a:t>
            </a:r>
            <a:endParaRPr lang="en-US" altLang="ko-KR" b="1" dirty="0">
              <a:solidFill>
                <a:srgbClr val="000099"/>
              </a:solidFill>
            </a:endParaRPr>
          </a:p>
          <a:p>
            <a:pPr marL="800100" lvl="1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  <a:buFont typeface="Arial" pitchFamily="34" charset="0"/>
              <a:buChar char="•"/>
            </a:pPr>
            <a:r>
              <a:rPr lang="ko-KR" altLang="en-US" b="1" dirty="0"/>
              <a:t>경영학 이론은 완벽하지는 않지만 </a:t>
            </a:r>
            <a:r>
              <a:rPr lang="ko-KR" altLang="en-US" b="1" dirty="0">
                <a:solidFill>
                  <a:srgbClr val="FFFF00"/>
                </a:solidFill>
              </a:rPr>
              <a:t>지도</a:t>
            </a:r>
            <a:r>
              <a:rPr lang="en-US" altLang="ko-KR" b="1" dirty="0">
                <a:solidFill>
                  <a:srgbClr val="FFFF00"/>
                </a:solidFill>
              </a:rPr>
              <a:t>(map)</a:t>
            </a:r>
            <a:r>
              <a:rPr lang="ko-KR" altLang="en-US" b="1" dirty="0">
                <a:solidFill>
                  <a:srgbClr val="FFFF00"/>
                </a:solidFill>
              </a:rPr>
              <a:t>와 같은 역할</a:t>
            </a:r>
            <a:endParaRPr kumimoji="0" lang="en-US" altLang="ko-KR" b="1" dirty="0">
              <a:solidFill>
                <a:srgbClr val="FFFF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257300" lvl="3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r>
              <a:rPr lang="ko-KR" altLang="en-US" b="1" dirty="0">
                <a:solidFill>
                  <a:srgbClr val="000099"/>
                </a:solidFill>
              </a:rPr>
              <a:t> 시행착오의 비용을 줄임</a:t>
            </a:r>
            <a:endParaRPr kumimoji="0" lang="en-US" altLang="ko-KR" b="1" dirty="0">
              <a:solidFill>
                <a:srgbClr val="000099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buClr>
                <a:srgbClr val="990000"/>
              </a:buClr>
              <a:buSzPts val="2400"/>
            </a:pPr>
            <a:endParaRPr kumimoji="0" lang="en-US" altLang="ko-KR" sz="2000" b="1" dirty="0">
              <a:solidFill>
                <a:schemeClr val="accent5">
                  <a:lumMod val="25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ts val="2400"/>
            </a:pPr>
            <a:endParaRPr kumimoji="0" lang="en-US" altLang="ko-KR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algn="just" eaLnBrk="0" latinLnBrk="0" hangingPunct="0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ts val="2400"/>
            </a:pPr>
            <a:r>
              <a:rPr kumimoji="0"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</a:p>
          <a:p>
            <a:pPr marL="342900" indent="-342900" eaLnBrk="0" latinLnBrk="0" hangingPunct="0">
              <a:lnSpc>
                <a:spcPct val="150000"/>
              </a:lnSpc>
              <a:spcBef>
                <a:spcPct val="20000"/>
              </a:spcBef>
            </a:pPr>
            <a:endParaRPr kumimoji="0"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22AF21D-C085-4524-A10C-C93B35A6EFCB}"/>
              </a:ext>
            </a:extLst>
          </p:cNvPr>
          <p:cNvSpPr/>
          <p:nvPr/>
        </p:nvSpPr>
        <p:spPr>
          <a:xfrm>
            <a:off x="1343472" y="620688"/>
            <a:ext cx="3185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3000" dirty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경영학의 실용성 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image_readtop_2010_283817_1275465165279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80728"/>
            <a:ext cx="4464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gray">
          <a:xfrm>
            <a:off x="1343472" y="4149080"/>
            <a:ext cx="80650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solidFill>
                  <a:srgbClr val="333333"/>
                </a:solidFill>
                <a:latin typeface="HY울릉도B" pitchFamily="18" charset="-127"/>
                <a:ea typeface="HY울릉도B" pitchFamily="18" charset="-127"/>
              </a:rPr>
              <a:t>▲ 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서울대병원이 운영하고 있는 의료경영고위과정의 수강생 중 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60%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가  </a:t>
            </a:r>
            <a:endParaRPr kumimoji="0" lang="en-US" altLang="ko-KR" sz="1600" spc="-150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    대학병원장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중소병원장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개원의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복직의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, </a:t>
            </a:r>
            <a:r>
              <a:rPr kumimoji="0" lang="ko-KR" altLang="en-US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봉직의 등으로 의사들이 높은 관심을 보이고 있다</a:t>
            </a:r>
            <a:r>
              <a:rPr kumimoji="0" lang="en-US" altLang="ko-KR" sz="1600" spc="-15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. </a:t>
            </a:r>
            <a:endParaRPr kumimoji="0" lang="ko-KR" altLang="en-US" sz="1600" spc="-150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gray">
          <a:xfrm>
            <a:off x="6240016" y="1052736"/>
            <a:ext cx="3384550" cy="7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en-US" altLang="ko-KR" sz="1600" b="1" dirty="0">
                <a:latin typeface="HY엽서M" pitchFamily="18" charset="-127"/>
                <a:ea typeface="HY엽서M" pitchFamily="18" charset="-127"/>
              </a:rPr>
              <a:t>"</a:t>
            </a: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개업하고 진료만 잘하면 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 성공하던 시절은 지났습니다</a:t>
            </a:r>
            <a:r>
              <a:rPr kumimoji="0" lang="en-US" altLang="ko-KR" sz="1600" b="1" dirty="0">
                <a:latin typeface="HY엽서M" pitchFamily="18" charset="-127"/>
                <a:ea typeface="HY엽서M" pitchFamily="18" charset="-127"/>
              </a:rPr>
              <a:t>.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en-US" altLang="ko-KR" sz="1600" b="1" dirty="0"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외국환자 유치 등 새로운 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 의료환경에 적응하고 병원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 운영으로 이익을 얻으려면 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 이제 경영학 공부는</a:t>
            </a:r>
          </a:p>
          <a:p>
            <a:pPr marL="342900" indent="-3429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SzPts val="2400"/>
            </a:pPr>
            <a:r>
              <a:rPr kumimoji="0" lang="ko-KR" altLang="en-US" sz="1600" b="1" dirty="0">
                <a:latin typeface="HY엽서M" pitchFamily="18" charset="-127"/>
                <a:ea typeface="HY엽서M" pitchFamily="18" charset="-127"/>
              </a:rPr>
              <a:t> 필수입니다</a:t>
            </a:r>
            <a:r>
              <a:rPr kumimoji="0" lang="en-US" altLang="ko-KR" sz="1600" b="1" dirty="0">
                <a:latin typeface="HY엽서M" pitchFamily="18" charset="-127"/>
                <a:ea typeface="HY엽서M" pitchFamily="18" charset="-127"/>
              </a:rPr>
              <a:t>." </a:t>
            </a:r>
            <a:br>
              <a:rPr kumimoji="0" lang="en-US" altLang="ko-KR" b="1" dirty="0">
                <a:solidFill>
                  <a:srgbClr val="800000"/>
                </a:solidFill>
                <a:latin typeface="HY엽서M" pitchFamily="18" charset="-127"/>
                <a:ea typeface="HY엽서M" pitchFamily="18" charset="-127"/>
              </a:rPr>
            </a:br>
            <a:endParaRPr kumimoji="0" lang="ko-KR" altLang="en-US" b="1" dirty="0">
              <a:solidFill>
                <a:srgbClr val="8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970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16632"/>
            <a:ext cx="8915400" cy="1026367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defTabSz="762000"/>
            <a:r>
              <a:rPr lang="en-US" altLang="ko-KR" sz="4000" b="1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8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경영학을 공부할 필요성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556792"/>
            <a:ext cx="8915400" cy="3672406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762000">
              <a:lnSpc>
                <a:spcPct val="90000"/>
              </a:lnSpc>
            </a:pPr>
            <a:r>
              <a:rPr lang="en-US" altLang="ko-KR" sz="2800" b="1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spc="-15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경영을 쉽게 배울 수 있음</a:t>
            </a:r>
          </a:p>
          <a:p>
            <a:pPr marL="342900" indent="-342900" algn="just" defTabSz="762000">
              <a:lnSpc>
                <a:spcPct val="90000"/>
              </a:lnSpc>
            </a:pPr>
            <a:r>
              <a:rPr lang="ko-KR" altLang="en-US" sz="2000" spc="-150" dirty="0">
                <a:latin typeface="그래픽" charset="-127"/>
                <a:ea typeface="중고딕" charset="-127"/>
              </a:rPr>
              <a:t>       </a:t>
            </a:r>
            <a:r>
              <a:rPr lang="ko-KR" altLang="en-US" sz="1800" spc="-150" dirty="0">
                <a:latin typeface="그래픽" charset="-127"/>
                <a:ea typeface="중고딕" charset="-127"/>
              </a:rPr>
              <a:t>현실을 압축한 지식 체계를 배움</a:t>
            </a:r>
          </a:p>
          <a:p>
            <a:pPr marL="342900" indent="-342900" algn="just" defTabSz="762000">
              <a:lnSpc>
                <a:spcPct val="90000"/>
              </a:lnSpc>
            </a:pPr>
            <a:r>
              <a:rPr lang="ko-KR" altLang="en-US" sz="1800" spc="-150" dirty="0">
                <a:latin typeface="그래픽" charset="-127"/>
                <a:ea typeface="중고딕" charset="-127"/>
              </a:rPr>
              <a:t>        시행착오를 줄일 수 있음</a:t>
            </a:r>
            <a:endParaRPr lang="en-US" altLang="ko-KR" sz="1800" spc="-150" dirty="0">
              <a:latin typeface="그래픽" charset="-127"/>
              <a:ea typeface="중고딕" charset="-127"/>
            </a:endParaRPr>
          </a:p>
          <a:p>
            <a:pPr marL="342900" indent="-342900" algn="just" defTabSz="762000">
              <a:lnSpc>
                <a:spcPct val="90000"/>
              </a:lnSpc>
            </a:pPr>
            <a:r>
              <a:rPr lang="ko-KR" altLang="en-US" sz="1800" b="1" spc="-150" dirty="0"/>
              <a:t>           경영현상을 논리적으로 </a:t>
            </a:r>
            <a:r>
              <a:rPr lang="ko-KR" altLang="en-US" sz="1800" b="1" spc="-150" dirty="0">
                <a:solidFill>
                  <a:srgbClr val="FFFF00"/>
                </a:solidFill>
              </a:rPr>
              <a:t>설명</a:t>
            </a:r>
            <a:r>
              <a:rPr lang="ko-KR" altLang="en-US" sz="1800" b="1" spc="-150" dirty="0"/>
              <a:t>하고 </a:t>
            </a:r>
            <a:r>
              <a:rPr lang="ko-KR" altLang="en-US" sz="1800" b="1" spc="-150" dirty="0">
                <a:solidFill>
                  <a:srgbClr val="FFFF00"/>
                </a:solidFill>
              </a:rPr>
              <a:t>예측</a:t>
            </a:r>
            <a:r>
              <a:rPr lang="ko-KR" altLang="en-US" sz="1800" b="1" spc="-150" dirty="0"/>
              <a:t>할 수 있는 이론과 학문임</a:t>
            </a:r>
            <a:endParaRPr lang="en-US" altLang="ko-KR" sz="1800" b="1" spc="-150" dirty="0"/>
          </a:p>
          <a:p>
            <a:pPr marL="342900" indent="-342900" algn="just" defTabSz="762000">
              <a:lnSpc>
                <a:spcPct val="90000"/>
              </a:lnSpc>
            </a:pPr>
            <a:r>
              <a:rPr lang="en-US" altLang="ko-KR" sz="1800" b="1" spc="-150" dirty="0"/>
              <a:t>           </a:t>
            </a:r>
            <a:r>
              <a:rPr lang="ko-KR" altLang="en-US" sz="1800" b="1" spc="-150" dirty="0"/>
              <a:t>경영자가 올바른 </a:t>
            </a:r>
            <a:r>
              <a:rPr lang="ko-KR" altLang="en-US" sz="1800" b="1" spc="-150" dirty="0">
                <a:solidFill>
                  <a:srgbClr val="FFFF00"/>
                </a:solidFill>
              </a:rPr>
              <a:t>의사결정</a:t>
            </a:r>
            <a:r>
              <a:rPr lang="ko-KR" altLang="en-US" sz="1800" b="1" spc="-150" dirty="0"/>
              <a:t>을 내리는 데 큰 도움을 줌</a:t>
            </a:r>
            <a:r>
              <a:rPr lang="en-US" altLang="ko-KR" sz="1800" b="1" spc="-150" dirty="0"/>
              <a:t>. </a:t>
            </a:r>
          </a:p>
          <a:p>
            <a:pPr marL="342900" indent="-342900" algn="just" defTabSz="762000">
              <a:lnSpc>
                <a:spcPct val="90000"/>
              </a:lnSpc>
            </a:pPr>
            <a:endParaRPr lang="ko-KR" altLang="en-US" sz="1800" spc="-150" dirty="0">
              <a:latin typeface="그래픽" charset="-127"/>
              <a:ea typeface="중고딕" charset="-127"/>
            </a:endParaRPr>
          </a:p>
          <a:p>
            <a:pPr marL="342900" indent="-342900" algn="just" defTabSz="762000">
              <a:lnSpc>
                <a:spcPct val="90000"/>
              </a:lnSpc>
            </a:pPr>
            <a:r>
              <a:rPr lang="ko-KR" altLang="en-US" sz="2000" spc="-150" dirty="0">
                <a:latin typeface="그래픽" charset="-127"/>
                <a:ea typeface="중고딕" charset="-127"/>
              </a:rPr>
              <a:t>  </a:t>
            </a:r>
            <a:r>
              <a:rPr lang="en-US" altLang="ko-KR" spc="-150" dirty="0">
                <a:latin typeface="그래픽" charset="-127"/>
                <a:ea typeface="중고딕" charset="-127"/>
              </a:rPr>
              <a:t> </a:t>
            </a:r>
            <a:r>
              <a:rPr lang="ko-KR" altLang="en-US" sz="2000" spc="-15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삶의 질 향상</a:t>
            </a:r>
          </a:p>
          <a:p>
            <a:pPr marL="342900" indent="-342900" algn="just" defTabSz="762000">
              <a:lnSpc>
                <a:spcPct val="90000"/>
              </a:lnSpc>
            </a:pPr>
            <a:r>
              <a:rPr lang="ko-KR" altLang="en-US" sz="2000" spc="-150" dirty="0">
                <a:latin typeface="그래픽" charset="-127"/>
                <a:ea typeface="중고딕" charset="-127"/>
              </a:rPr>
              <a:t>       </a:t>
            </a:r>
            <a:r>
              <a:rPr lang="ko-KR" altLang="en-US" sz="1800" spc="-150" dirty="0">
                <a:latin typeface="그래픽" charset="-127"/>
                <a:ea typeface="중고딕" charset="-127"/>
              </a:rPr>
              <a:t>사회 조직의 생산성이 높아지는 만큼 삶의 질도 향상될 것임</a:t>
            </a:r>
          </a:p>
          <a:p>
            <a:pPr marL="342900" indent="-342900" algn="just" defTabSz="762000">
              <a:lnSpc>
                <a:spcPct val="90000"/>
              </a:lnSpc>
            </a:pPr>
            <a:endParaRPr lang="ko-KR" altLang="en-US" sz="2000" dirty="0">
              <a:latin typeface="½Å¸íÁ¶" charset="0"/>
              <a:ea typeface="중고딕" charset="-127"/>
            </a:endParaRPr>
          </a:p>
          <a:p>
            <a:pPr marL="342900" indent="-342900" algn="just" defTabSz="762000">
              <a:lnSpc>
                <a:spcPct val="90000"/>
              </a:lnSpc>
            </a:pPr>
            <a:endParaRPr lang="ko-KR" altLang="en-US" sz="2800" dirty="0">
              <a:latin typeface="½Å¸íÁ¶" charset="0"/>
              <a:ea typeface="중고딕" charset="-127"/>
            </a:endParaRPr>
          </a:p>
          <a:p>
            <a:pPr marL="342900" indent="-342900" algn="just" defTabSz="762000">
              <a:lnSpc>
                <a:spcPct val="90000"/>
              </a:lnSpc>
            </a:pPr>
            <a:endParaRPr lang="en-US" altLang="ko-KR" sz="2800" dirty="0">
              <a:latin typeface="½Å¸íÁ¶" charset="0"/>
              <a:ea typeface="중고딕" charset="-127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343472" y="980728"/>
            <a:ext cx="89154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66989" y="1557339"/>
            <a:ext cx="7850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경영과 경영학</a:t>
            </a:r>
            <a:endParaRPr lang="en-US" altLang="ko-K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314" name="직사각형 5"/>
          <p:cNvSpPr>
            <a:spLocks noChangeArrowheads="1"/>
          </p:cNvSpPr>
          <p:nvPr/>
        </p:nvSpPr>
        <p:spPr bwMode="auto">
          <a:xfrm>
            <a:off x="623392" y="550399"/>
            <a:ext cx="206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>
                <a:latin typeface="휴먼모음T" pitchFamily="18" charset="-127"/>
                <a:ea typeface="휴먼모음T" pitchFamily="18" charset="-127"/>
              </a:rPr>
              <a:t>Chapter 1. 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71838" y="3068638"/>
            <a:ext cx="6711950" cy="33131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ko-KR" altLang="en-US" b="1" dirty="0"/>
              <a:t>  경영이란 무엇인가</a:t>
            </a:r>
            <a:r>
              <a:rPr lang="en-US" altLang="ko-KR" b="1" dirty="0"/>
              <a:t>?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1" dirty="0"/>
              <a:t>  </a:t>
            </a:r>
            <a:r>
              <a:rPr lang="ko-KR" altLang="en-US" b="1" dirty="0" err="1"/>
              <a:t>경영과정으로서의</a:t>
            </a:r>
            <a:r>
              <a:rPr lang="ko-KR" altLang="en-US" b="1" dirty="0"/>
              <a:t> 네 가지 기능 </a:t>
            </a:r>
            <a:endParaRPr lang="en-US" altLang="ko-KR" b="1" dirty="0"/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1" dirty="0"/>
              <a:t>  </a:t>
            </a:r>
            <a:r>
              <a:rPr lang="ko-KR" altLang="en-US" b="1" dirty="0"/>
              <a:t>조직업무의 구분 </a:t>
            </a:r>
            <a:endParaRPr lang="en-US" altLang="ko-KR" b="1" dirty="0"/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1" dirty="0"/>
              <a:t>  </a:t>
            </a:r>
            <a:r>
              <a:rPr lang="ko-KR" altLang="en-US" b="1" dirty="0"/>
              <a:t>경영성과의 두 측면 </a:t>
            </a:r>
            <a:endParaRPr lang="en-US" altLang="ko-KR" b="1" dirty="0"/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1" dirty="0"/>
              <a:t>  </a:t>
            </a:r>
            <a:r>
              <a:rPr lang="ko-KR" altLang="en-US" b="1" dirty="0"/>
              <a:t>경영학 세부과목  </a:t>
            </a:r>
            <a:endParaRPr lang="en-US" altLang="ko-KR" b="1" dirty="0"/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b="1" dirty="0"/>
              <a:t>  </a:t>
            </a:r>
            <a:r>
              <a:rPr lang="ko-KR" altLang="en-US" b="1" dirty="0"/>
              <a:t>경영학을 공부할 필요성 </a:t>
            </a:r>
          </a:p>
        </p:txBody>
      </p:sp>
      <p:sp>
        <p:nvSpPr>
          <p:cNvPr id="5" name="직사각형 5"/>
          <p:cNvSpPr>
            <a:spLocks noChangeArrowheads="1"/>
          </p:cNvSpPr>
          <p:nvPr/>
        </p:nvSpPr>
        <p:spPr bwMode="auto">
          <a:xfrm>
            <a:off x="9486696" y="260648"/>
            <a:ext cx="994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휴먼모음T" pitchFamily="18" charset="-127"/>
                <a:ea typeface="휴먼모음T" pitchFamily="18" charset="-127"/>
              </a:rPr>
              <a:t>2020-3-16</a:t>
            </a:r>
          </a:p>
        </p:txBody>
      </p:sp>
    </p:spTree>
    <p:extLst>
      <p:ext uri="{BB962C8B-B14F-4D97-AF65-F5344CB8AC3E}">
        <p14:creationId xmlns:p14="http://schemas.microsoft.com/office/powerpoint/2010/main" val="142399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D67E5A-A3F8-448E-A84E-54BC28768D95}"/>
              </a:ext>
            </a:extLst>
          </p:cNvPr>
          <p:cNvSpPr/>
          <p:nvPr/>
        </p:nvSpPr>
        <p:spPr>
          <a:xfrm>
            <a:off x="1127448" y="582388"/>
            <a:ext cx="9721080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경영학 첫 시간</a:t>
            </a:r>
            <a:endParaRPr lang="en-US" altLang="ko-KR" kern="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dirty="0">
              <a:solidFill>
                <a:srgbClr val="FFFF00"/>
              </a:solidFill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latin typeface="한양신명조"/>
                <a:ea typeface="한양신명조"/>
              </a:rPr>
              <a:t>지난 </a:t>
            </a:r>
            <a:r>
              <a:rPr lang="en-US" altLang="ko-KR" kern="0" dirty="0">
                <a:latin typeface="한양신명조"/>
                <a:ea typeface="한양신명조"/>
              </a:rPr>
              <a:t>100</a:t>
            </a:r>
            <a:r>
              <a:rPr lang="ko-KR" altLang="en-US" kern="0" dirty="0">
                <a:latin typeface="한양신명조"/>
                <a:ea typeface="한양신명조"/>
              </a:rPr>
              <a:t>년간은 경영의 시대</a:t>
            </a:r>
            <a:r>
              <a:rPr lang="ko-KR" altLang="en-US" kern="0" dirty="0">
                <a:latin typeface="한양신명조"/>
                <a:ea typeface="HY견고딕" panose="02030600000101010101" pitchFamily="18" charset="-127"/>
              </a:rPr>
              <a:t> </a:t>
            </a:r>
            <a:r>
              <a:rPr lang="ko-KR" altLang="en-US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The Age of Management</a:t>
            </a:r>
            <a:r>
              <a:rPr lang="en-US" altLang="ko-KR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endParaRPr lang="en-US" altLang="ko-KR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latin typeface="한양신명조"/>
                <a:ea typeface="한양신명조"/>
              </a:rPr>
              <a:t>신생학문</a:t>
            </a:r>
            <a:endParaRPr lang="ko-KR" altLang="en-US" kern="0" dirty="0">
              <a:latin typeface="한양신명조"/>
            </a:endParaRPr>
          </a:p>
          <a:p>
            <a:pPr algn="just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-60" dirty="0">
                <a:latin typeface="한양신명조"/>
                <a:ea typeface="한양신명조"/>
              </a:rPr>
              <a:t>국가행정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r>
              <a:rPr lang="ko-KR" altLang="en-US" kern="0" spc="-60" dirty="0">
                <a:latin typeface="한양신명조"/>
                <a:ea typeface="한양신명조"/>
              </a:rPr>
              <a:t>도시행정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r>
              <a:rPr lang="ko-KR" altLang="en-US" kern="0" spc="-60" dirty="0">
                <a:latin typeface="한양신명조"/>
                <a:ea typeface="한양신명조"/>
              </a:rPr>
              <a:t>대학운영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r>
              <a:rPr lang="ko-KR" altLang="en-US" kern="0" spc="-60" dirty="0">
                <a:latin typeface="한양신명조"/>
                <a:ea typeface="한양신명조"/>
              </a:rPr>
              <a:t>병원운영  </a:t>
            </a:r>
            <a:r>
              <a:rPr lang="en-US" altLang="ko-KR" kern="0" spc="-60" dirty="0">
                <a:latin typeface="한양신명조"/>
                <a:ea typeface="한양신명조"/>
                <a:sym typeface="Wingdings" panose="05000000000000000000" pitchFamily="2" charset="2"/>
              </a:rPr>
              <a:t> </a:t>
            </a:r>
            <a:r>
              <a:rPr lang="ko-KR" altLang="en-US" kern="0" spc="-60" dirty="0">
                <a:latin typeface="한양신명조"/>
                <a:ea typeface="한양신명조"/>
              </a:rPr>
              <a:t>국가경영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r>
              <a:rPr lang="ko-KR" altLang="en-US" kern="0" spc="-60" dirty="0">
                <a:latin typeface="한양신명조"/>
                <a:ea typeface="한양신명조"/>
              </a:rPr>
              <a:t>도시경영</a:t>
            </a:r>
            <a:r>
              <a:rPr lang="en-US" altLang="ko-KR" kern="0" spc="-60" dirty="0">
                <a:latin typeface="한양신명조"/>
                <a:ea typeface="한양신명조"/>
              </a:rPr>
              <a:t>(</a:t>
            </a:r>
            <a:r>
              <a:rPr lang="ko-KR" altLang="en-US" kern="0" dirty="0">
                <a:latin typeface="한양신명조"/>
                <a:ea typeface="한양신명조"/>
              </a:rPr>
              <a:t>‘행정의 경영화’</a:t>
            </a:r>
            <a:r>
              <a:rPr lang="en-US" altLang="ko-KR" kern="0" dirty="0">
                <a:latin typeface="한양신명조"/>
                <a:ea typeface="한양신명조"/>
              </a:rPr>
              <a:t>)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endParaRPr lang="ko-KR" altLang="en-US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-60" dirty="0">
                <a:latin typeface="한양신명조"/>
                <a:ea typeface="한양신명조"/>
              </a:rPr>
              <a:t>                                                                                             대학경영</a:t>
            </a:r>
            <a:r>
              <a:rPr lang="en-US" altLang="ko-KR" kern="0" spc="-60" dirty="0">
                <a:latin typeface="한양신명조"/>
                <a:ea typeface="한양신명조"/>
              </a:rPr>
              <a:t>, </a:t>
            </a:r>
            <a:r>
              <a:rPr lang="ko-KR" altLang="en-US" kern="0" spc="-60" dirty="0">
                <a:latin typeface="한양신명조"/>
                <a:ea typeface="한양신명조"/>
              </a:rPr>
              <a:t>병원경영</a:t>
            </a:r>
            <a:r>
              <a:rPr lang="en-US" altLang="ko-KR" kern="0" spc="-60" dirty="0">
                <a:latin typeface="한양신명조"/>
                <a:ea typeface="한양신명조"/>
              </a:rPr>
              <a:t>,</a:t>
            </a:r>
            <a:r>
              <a:rPr lang="ko-KR" altLang="en-US" kern="0" dirty="0">
                <a:latin typeface="한양신명조"/>
                <a:ea typeface="한양신명조"/>
              </a:rPr>
              <a:t> 시간경영</a:t>
            </a:r>
            <a:r>
              <a:rPr lang="en-US" altLang="ko-KR" kern="0" dirty="0">
                <a:latin typeface="한양신명조"/>
                <a:ea typeface="한양신명조"/>
              </a:rPr>
              <a:t>, </a:t>
            </a:r>
            <a:r>
              <a:rPr lang="ko-KR" altLang="en-US" kern="0" dirty="0">
                <a:latin typeface="한양신명조"/>
                <a:ea typeface="한양신명조"/>
              </a:rPr>
              <a:t>인생경영 </a:t>
            </a:r>
            <a:r>
              <a:rPr lang="en-US" altLang="ko-KR" kern="0" dirty="0">
                <a:latin typeface="한양신명조"/>
                <a:ea typeface="한양신명조"/>
              </a:rPr>
              <a:t>---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경영학</a:t>
            </a:r>
            <a:r>
              <a:rPr lang="ko-KR" altLang="en-US" kern="0" dirty="0">
                <a:solidFill>
                  <a:srgbClr val="FFFF00"/>
                </a:solidFill>
                <a:latin typeface="한양신명조"/>
                <a:ea typeface="한양신명조"/>
              </a:rPr>
              <a:t> </a:t>
            </a: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經營學</a:t>
            </a: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Business Administration,</a:t>
            </a:r>
            <a:r>
              <a:rPr lang="en-US" altLang="ko-KR" kern="0" dirty="0">
                <a:solidFill>
                  <a:srgbClr val="FFFF00"/>
                </a:solidFill>
                <a:latin typeface="한양신명조"/>
                <a:ea typeface="한양신명조"/>
              </a:rPr>
              <a:t> Business Management</a:t>
            </a: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en-US" altLang="ko-KR" kern="0" dirty="0">
              <a:solidFill>
                <a:srgbClr val="FFFF00"/>
              </a:solidFill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                                                                           Dept. of Business Administration </a:t>
            </a:r>
            <a:endParaRPr lang="en-US" altLang="ko-KR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                                                                           Business School, Division of Business</a:t>
            </a:r>
            <a:endParaRPr lang="en-US" altLang="ko-KR" sz="1800" kern="0" spc="0" dirty="0"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302513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직사각형 3"/>
          <p:cNvSpPr/>
          <p:nvPr/>
        </p:nvSpPr>
        <p:spPr>
          <a:xfrm>
            <a:off x="831096" y="908721"/>
            <a:ext cx="4397828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3600" b="1" i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구직자 취업 희망 직종 </a:t>
            </a:r>
            <a:r>
              <a:rPr lang="en-US" altLang="ko-KR" sz="3600" b="1" i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ko-KR" altLang="en-US" sz="3600" b="1" i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위는</a:t>
            </a:r>
            <a:r>
              <a:rPr lang="en-US" altLang="ko-KR" sz="3600" b="1" i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defTabSz="457200"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</a:t>
            </a:r>
            <a:r>
              <a:rPr lang="en-US" altLang="ko-KR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ko-KR" altLang="en-US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사람인 </a:t>
            </a:r>
            <a:r>
              <a:rPr lang="en-US" altLang="ko-KR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2019.01.29 &gt;</a:t>
            </a:r>
          </a:p>
          <a:p>
            <a:pPr defTabSz="457200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058" y="1058689"/>
            <a:ext cx="5860429" cy="47643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2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5807EF2-EF01-45A3-8472-823C4CA6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0"/>
            <a:ext cx="5256584" cy="587727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B3C1B6A-FB5A-46D6-AE61-D92FC3CE7758}"/>
              </a:ext>
            </a:extLst>
          </p:cNvPr>
          <p:cNvSpPr/>
          <p:nvPr/>
        </p:nvSpPr>
        <p:spPr>
          <a:xfrm>
            <a:off x="5879976" y="5733256"/>
            <a:ext cx="5256584" cy="92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`</a:t>
            </a:r>
            <a:r>
              <a:rPr lang="ko-KR" altLang="en-US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공부하는 직장인</a:t>
            </a:r>
            <a:r>
              <a:rPr lang="en-US" altLang="ko-KR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`   </a:t>
            </a:r>
            <a:r>
              <a:rPr lang="ko-KR" altLang="en-US" kern="0" spc="-60" dirty="0">
                <a:solidFill>
                  <a:srgbClr val="FFFF00"/>
                </a:solidFill>
                <a:latin typeface="함초롬바탕" panose="02030604000101010101" pitchFamily="18" charset="-127"/>
                <a:ea typeface="한컴 윤고딕 230"/>
              </a:rPr>
              <a:t> </a:t>
            </a:r>
            <a:r>
              <a:rPr lang="ko-KR" altLang="en-US" b="1" kern="0" spc="-60" dirty="0" err="1">
                <a:solidFill>
                  <a:srgbClr val="FFFF00"/>
                </a:solidFill>
                <a:latin typeface="한컴 윤고딕 230"/>
                <a:ea typeface="한컴 윤고딕 230"/>
              </a:rPr>
              <a:t>샐러던트</a:t>
            </a:r>
            <a:endParaRPr lang="en-US" altLang="ko-KR" b="1" kern="0" spc="-60" dirty="0">
              <a:solidFill>
                <a:srgbClr val="FFFF00"/>
              </a:solidFill>
              <a:latin typeface="한컴 윤고딕 230"/>
              <a:ea typeface="한컴 윤고딕 23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       (</a:t>
            </a:r>
            <a:r>
              <a:rPr lang="en-US" altLang="ko-KR" kern="0" spc="-60" dirty="0" err="1">
                <a:solidFill>
                  <a:srgbClr val="FFFF00"/>
                </a:solidFill>
                <a:latin typeface="한컴 윤고딕 230"/>
                <a:ea typeface="한컴 윤고딕 230"/>
              </a:rPr>
              <a:t>Saladent</a:t>
            </a:r>
            <a:r>
              <a:rPr lang="en-US" altLang="ko-KR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 = </a:t>
            </a:r>
            <a:r>
              <a:rPr lang="en-US" altLang="ko-KR" kern="0" spc="-60" dirty="0" err="1">
                <a:solidFill>
                  <a:srgbClr val="FFFF00"/>
                </a:solidFill>
                <a:latin typeface="한컴 윤고딕 230"/>
                <a:ea typeface="한컴 윤고딕 230"/>
              </a:rPr>
              <a:t>Salaryman+Student</a:t>
            </a:r>
            <a:r>
              <a:rPr lang="en-US" altLang="ko-KR" kern="0" spc="-60" dirty="0">
                <a:solidFill>
                  <a:srgbClr val="FFFF00"/>
                </a:solidFill>
                <a:latin typeface="한컴 윤고딕 230"/>
                <a:ea typeface="한컴 윤고딕 230"/>
              </a:rPr>
              <a:t>)</a:t>
            </a:r>
            <a:endParaRPr lang="ko-KR" altLang="en-US" sz="1400" kern="0" spc="0" dirty="0">
              <a:solidFill>
                <a:srgbClr val="FFFF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1CA685-F6B0-421F-9AE0-DF8D5E6B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0"/>
            <a:ext cx="458904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CBE28A4-F4D6-45A5-AC99-42194224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548681"/>
            <a:ext cx="7536160" cy="158417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EEBDD77-563E-40DC-9878-D9D4D0FAA0B2}"/>
              </a:ext>
            </a:extLst>
          </p:cNvPr>
          <p:cNvSpPr/>
          <p:nvPr/>
        </p:nvSpPr>
        <p:spPr>
          <a:xfrm>
            <a:off x="1631504" y="2348880"/>
            <a:ext cx="7656512" cy="308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Business vs Management</a:t>
            </a:r>
            <a:endParaRPr lang="en-US" altLang="ko-KR" kern="0" dirty="0">
              <a:solidFill>
                <a:srgbClr val="FFFF00"/>
              </a:solidFill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Business      - ‘busy(</a:t>
            </a:r>
            <a:r>
              <a:rPr lang="ko-KR" altLang="en-US" kern="0" dirty="0">
                <a:latin typeface="한양신명조"/>
                <a:ea typeface="한양신명조"/>
              </a:rPr>
              <a:t>바쁘다</a:t>
            </a:r>
            <a:r>
              <a:rPr lang="en-US" altLang="ko-KR" kern="0" dirty="0">
                <a:latin typeface="한양신명조"/>
                <a:ea typeface="한양신명조"/>
              </a:rPr>
              <a:t>)’</a:t>
            </a:r>
            <a:r>
              <a:rPr lang="ko-KR" altLang="en-US" kern="0" dirty="0">
                <a:latin typeface="한양신명조"/>
                <a:ea typeface="한양신명조"/>
              </a:rPr>
              <a:t>에서 유래   </a:t>
            </a:r>
            <a:r>
              <a:rPr lang="en-US" altLang="ko-KR" kern="0" dirty="0">
                <a:latin typeface="한양신명조"/>
                <a:ea typeface="한양신명조"/>
              </a:rPr>
              <a:t>‘</a:t>
            </a:r>
            <a:r>
              <a:rPr lang="ko-KR" altLang="en-US" kern="0" dirty="0">
                <a:latin typeface="한양신명조"/>
                <a:ea typeface="한양신명조"/>
              </a:rPr>
              <a:t>企業活動</a:t>
            </a:r>
            <a:r>
              <a:rPr lang="en-US" altLang="ko-KR" kern="0" dirty="0">
                <a:latin typeface="한양신명조"/>
                <a:ea typeface="한양신명조"/>
              </a:rPr>
              <a:t>’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Management - ‘le main(</a:t>
            </a:r>
            <a:r>
              <a:rPr lang="ko-KR" altLang="en-US" kern="0" dirty="0">
                <a:latin typeface="한양신명조"/>
                <a:ea typeface="한양신명조"/>
              </a:rPr>
              <a:t>손</a:t>
            </a:r>
            <a:r>
              <a:rPr lang="en-US" altLang="ko-KR" kern="0" dirty="0">
                <a:latin typeface="한양신명조"/>
                <a:ea typeface="한양신명조"/>
              </a:rPr>
              <a:t>) </a:t>
            </a:r>
            <a:r>
              <a:rPr lang="ko-KR" altLang="en-US" kern="0" dirty="0">
                <a:latin typeface="한양신명조"/>
                <a:ea typeface="한양신명조"/>
              </a:rPr>
              <a:t>→ </a:t>
            </a:r>
            <a:r>
              <a:rPr lang="en-US" altLang="ko-KR" kern="0" dirty="0" err="1">
                <a:latin typeface="한양신명조"/>
                <a:ea typeface="한양신명조"/>
              </a:rPr>
              <a:t>manus’</a:t>
            </a:r>
            <a:r>
              <a:rPr lang="en-US" altLang="ko-KR" kern="0" dirty="0">
                <a:latin typeface="한양신명조"/>
                <a:ea typeface="한양신명조"/>
              </a:rPr>
              <a:t> </a:t>
            </a:r>
            <a:r>
              <a:rPr lang="ko-KR" altLang="en-US" kern="0" dirty="0">
                <a:latin typeface="한양신명조"/>
                <a:ea typeface="한양신명조"/>
              </a:rPr>
              <a:t>에서 유래</a:t>
            </a:r>
            <a:r>
              <a:rPr lang="en-US" altLang="ko-KR" kern="0" dirty="0">
                <a:latin typeface="한양신명조"/>
                <a:ea typeface="한양신명조"/>
              </a:rPr>
              <a:t>, </a:t>
            </a:r>
            <a:r>
              <a:rPr lang="ko-KR" altLang="en-US" kern="0" dirty="0">
                <a:latin typeface="한양신명조"/>
                <a:ea typeface="한양신명조"/>
              </a:rPr>
              <a:t>다루다 </a:t>
            </a:r>
            <a:endParaRPr lang="ko-KR" altLang="en-US" kern="0" dirty="0">
              <a:latin typeface="한양신명조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                                                       manual </a:t>
            </a:r>
            <a:r>
              <a:rPr lang="ko-KR" altLang="en-US" kern="0" dirty="0">
                <a:latin typeface="한양신명조"/>
                <a:ea typeface="한양신명조"/>
              </a:rPr>
              <a:t>손의</a:t>
            </a:r>
            <a:r>
              <a:rPr lang="en-US" altLang="ko-KR" kern="0" dirty="0">
                <a:latin typeface="한양신명조"/>
                <a:ea typeface="한양신명조"/>
              </a:rPr>
              <a:t>, </a:t>
            </a:r>
            <a:r>
              <a:rPr lang="ko-KR" altLang="en-US" kern="0" dirty="0">
                <a:latin typeface="한양신명조"/>
                <a:ea typeface="한양신명조"/>
              </a:rPr>
              <a:t>손으로 하는</a:t>
            </a:r>
            <a:r>
              <a:rPr lang="en-US" altLang="ko-KR" kern="0" dirty="0">
                <a:latin typeface="한양신명조"/>
                <a:ea typeface="한양신명조"/>
              </a:rPr>
              <a:t>, </a:t>
            </a:r>
            <a:r>
              <a:rPr lang="ko-KR" altLang="en-US" kern="0" dirty="0">
                <a:latin typeface="한양신명조"/>
                <a:ea typeface="한양신명조"/>
              </a:rPr>
              <a:t>수동의</a:t>
            </a:r>
            <a:r>
              <a:rPr lang="en-US" altLang="ko-KR" kern="0" dirty="0">
                <a:latin typeface="한양신명조"/>
                <a:ea typeface="한양신명조"/>
              </a:rPr>
              <a:t>, </a:t>
            </a:r>
            <a:r>
              <a:rPr lang="ko-KR" altLang="en-US" kern="0" dirty="0">
                <a:latin typeface="한양신명조"/>
                <a:ea typeface="한양신명조"/>
              </a:rPr>
              <a:t>설명서</a:t>
            </a:r>
            <a:endParaRPr lang="ko-KR" altLang="en-US" kern="0" dirty="0">
              <a:latin typeface="한양신명조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                                                        manicure = 'Manus(Hand) + Cure(Care)’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latin typeface="한양신명조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latin typeface="한양신명조"/>
                <a:ea typeface="한양신명조"/>
              </a:rPr>
              <a:t>Business </a:t>
            </a:r>
            <a:r>
              <a:rPr lang="ko-KR" altLang="en-US" kern="0" dirty="0">
                <a:latin typeface="한양신명조"/>
                <a:ea typeface="한양신명조"/>
              </a:rPr>
              <a:t>활동을 효율적으로 운영하는 것</a:t>
            </a:r>
            <a:endParaRPr lang="ko-KR" altLang="en-US" sz="1800" kern="0" spc="0" dirty="0"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256841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4ED4D3-E390-433B-BDA2-F3C6870A1ACD}"/>
              </a:ext>
            </a:extLst>
          </p:cNvPr>
          <p:cNvSpPr/>
          <p:nvPr/>
        </p:nvSpPr>
        <p:spPr>
          <a:xfrm>
            <a:off x="1858495" y="620688"/>
            <a:ext cx="2855269" cy="524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학문</a:t>
            </a:r>
            <a:r>
              <a:rPr lang="en-US" altLang="ko-KR" sz="2000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(science)</a:t>
            </a:r>
            <a:r>
              <a:rPr lang="ko-KR" altLang="en-US" sz="2000" kern="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체계</a:t>
            </a:r>
            <a:endParaRPr lang="ko-KR" altLang="en-US" sz="2000" kern="0" spc="0" dirty="0">
              <a:solidFill>
                <a:srgbClr val="FFFF00"/>
              </a:solidFill>
              <a:effectLst/>
              <a:latin typeface="한양신명조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EEC1CC79-FC68-4F0E-8504-EB521B431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72844"/>
              </p:ext>
            </p:extLst>
          </p:nvPr>
        </p:nvGraphicFramePr>
        <p:xfrm>
          <a:off x="2063552" y="1480248"/>
          <a:ext cx="6696743" cy="4208399"/>
        </p:xfrm>
        <a:graphic>
          <a:graphicData uri="http://schemas.openxmlformats.org/drawingml/2006/table">
            <a:tbl>
              <a:tblPr/>
              <a:tblGrid>
                <a:gridCol w="1588972">
                  <a:extLst>
                    <a:ext uri="{9D8B030D-6E8A-4147-A177-3AD203B41FA5}">
                      <a16:colId xmlns:a16="http://schemas.microsoft.com/office/drawing/2014/main" val="436951411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1027129665"/>
                    </a:ext>
                  </a:extLst>
                </a:gridCol>
                <a:gridCol w="1499821">
                  <a:extLst>
                    <a:ext uri="{9D8B030D-6E8A-4147-A177-3AD203B41FA5}">
                      <a16:colId xmlns:a16="http://schemas.microsoft.com/office/drawing/2014/main" val="2928255015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13130582"/>
                    </a:ext>
                  </a:extLst>
                </a:gridCol>
                <a:gridCol w="1588972">
                  <a:extLst>
                    <a:ext uri="{9D8B030D-6E8A-4147-A177-3AD203B41FA5}">
                      <a16:colId xmlns:a16="http://schemas.microsoft.com/office/drawing/2014/main" val="3864416596"/>
                    </a:ext>
                  </a:extLst>
                </a:gridCol>
              </a:tblGrid>
              <a:tr h="6209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자연과학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natural science)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사회과학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social science)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인문과학 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human science)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516717"/>
                  </a:ext>
                </a:extLst>
              </a:tr>
              <a:tr h="30956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물리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화학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생물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천문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지구과학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의학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수학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농학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공학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정치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경제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FFFF00"/>
                          </a:solidFill>
                          <a:effectLst/>
                          <a:latin typeface="한양신명조"/>
                          <a:ea typeface="한양신명조"/>
                        </a:rPr>
                        <a:t>경영학</a:t>
                      </a:r>
                      <a:endParaRPr lang="ko-KR" altLang="en-US" sz="1600" b="1" kern="0" spc="0" dirty="0">
                        <a:solidFill>
                          <a:srgbClr val="FFFF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행정학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법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사회학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여성학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신문방송학 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교육학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철학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신학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역사학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윤리학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언어학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미학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심리학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문학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인류학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chemeClr val="tx1"/>
                          </a:solidFill>
                          <a:effectLst/>
                          <a:latin typeface="한양신명조"/>
                          <a:ea typeface="한양신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chemeClr val="tx1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65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23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2178</Words>
  <Application>Microsoft Office PowerPoint</Application>
  <PresentationFormat>와이드스크린</PresentationFormat>
  <Paragraphs>398</Paragraphs>
  <Slides>37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22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60" baseType="lpstr">
      <vt:lpstr>½Å¸íÁ¶</vt:lpstr>
      <vt:lpstr>HY견고딕</vt:lpstr>
      <vt:lpstr>HY엽서M</vt:lpstr>
      <vt:lpstr>HY울릉도B</vt:lpstr>
      <vt:lpstr>HY헤드라인M</vt:lpstr>
      <vt:lpstr>굴림</vt:lpstr>
      <vt:lpstr>굴림체</vt:lpstr>
      <vt:lpstr>그래픽</vt:lpstr>
      <vt:lpstr>맑은 고딕</vt:lpstr>
      <vt:lpstr>바탕</vt:lpstr>
      <vt:lpstr>한양신명조</vt:lpstr>
      <vt:lpstr>한컴 윤고딕 230</vt:lpstr>
      <vt:lpstr>함초롬바탕</vt:lpstr>
      <vt:lpstr>휴먼모음T</vt:lpstr>
      <vt:lpstr>휴먼엑스포</vt:lpstr>
      <vt:lpstr>Arial</vt:lpstr>
      <vt:lpstr>Century Gothic</vt:lpstr>
      <vt:lpstr>Lucida Sans Unicode</vt:lpstr>
      <vt:lpstr>Times New Roman</vt:lpstr>
      <vt:lpstr>Wingdings</vt:lpstr>
      <vt:lpstr>Wingdings 2</vt:lpstr>
      <vt:lpstr>Wingdings 3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Food for life (2003)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경영학을 공부할 필요성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고윤배</cp:lastModifiedBy>
  <cp:revision>65</cp:revision>
  <cp:lastPrinted>2020-03-16T03:38:25Z</cp:lastPrinted>
  <dcterms:created xsi:type="dcterms:W3CDTF">2020-03-13T15:06:55Z</dcterms:created>
  <dcterms:modified xsi:type="dcterms:W3CDTF">2022-01-10T05:17:43Z</dcterms:modified>
</cp:coreProperties>
</file>